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notesSlides/notesSlide1.xml" ContentType="application/vnd.openxmlformats-officedocument.presentationml.notesSlide+xml"/>
  <Override PartName="/ppt/theme/themeOverride4.xml" ContentType="application/vnd.openxmlformats-officedocument.themeOverride+xml"/>
  <Override PartName="/ppt/notesSlides/notesSlide2.xml" ContentType="application/vnd.openxmlformats-officedocument.presentationml.notesSlide+xml"/>
  <Override PartName="/ppt/theme/themeOverride5.xml" ContentType="application/vnd.openxmlformats-officedocument.themeOverride+xml"/>
  <Override PartName="/ppt/theme/themeOverride6.xml" ContentType="application/vnd.openxmlformats-officedocument.themeOverride+xml"/>
  <Override PartName="/ppt/notesSlides/notesSlide3.xml" ContentType="application/vnd.openxmlformats-officedocument.presentationml.notesSl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0.xml" ContentType="application/vnd.openxmlformats-officedocument.themeOverride+xml"/>
  <Override PartName="/ppt/notesSlides/notesSlide4.xml" ContentType="application/vnd.openxmlformats-officedocument.presentationml.notesSlide+xml"/>
  <Override PartName="/ppt/theme/themeOverride21.xml" ContentType="application/vnd.openxmlformats-officedocument.themeOverride+xml"/>
  <Override PartName="/ppt/notesSlides/notesSlide5.xml" ContentType="application/vnd.openxmlformats-officedocument.presentationml.notesSlide+xml"/>
  <Override PartName="/ppt/theme/themeOverride22.xml" ContentType="application/vnd.openxmlformats-officedocument.themeOverride+xml"/>
  <Override PartName="/ppt/notesSlides/notesSlide6.xml" ContentType="application/vnd.openxmlformats-officedocument.presentationml.notesSlide+xml"/>
  <Override PartName="/ppt/theme/themeOverride23.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notesSlides/notesSlide7.xml" ContentType="application/vnd.openxmlformats-officedocument.presentationml.notesSlide+xml"/>
  <Override PartName="/ppt/theme/themeOverride29.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notesSlides/notesSlide8.xml" ContentType="application/vnd.openxmlformats-officedocument.presentationml.notesSl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0.xml" ContentType="application/vnd.openxmlformats-officedocument.themeOverride+xml"/>
  <Override PartName="/ppt/notesSlides/notesSlide9.xml" ContentType="application/vnd.openxmlformats-officedocument.presentationml.notesSlide+xml"/>
  <Override PartName="/ppt/theme/themeOverride41.xml" ContentType="application/vnd.openxmlformats-officedocument.themeOverride+xml"/>
  <Override PartName="/ppt/theme/themeOverride42.xml" ContentType="application/vnd.openxmlformats-officedocument.themeOverride+xml"/>
  <Override PartName="/ppt/notesSlides/notesSlide10.xml" ContentType="application/vnd.openxmlformats-officedocument.presentationml.notesSl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heme/themeOverride47.xml" ContentType="application/vnd.openxmlformats-officedocument.themeOverride+xml"/>
  <Override PartName="/ppt/notesSlides/notesSlide11.xml" ContentType="application/vnd.openxmlformats-officedocument.presentationml.notesSlide+xml"/>
  <Override PartName="/ppt/theme/themeOverride48.xml" ContentType="application/vnd.openxmlformats-officedocument.themeOverride+xml"/>
  <Override PartName="/ppt/theme/themeOverride49.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16" r:id="rId1"/>
  </p:sldMasterIdLst>
  <p:notesMasterIdLst>
    <p:notesMasterId r:id="rId51"/>
  </p:notesMasterIdLst>
  <p:handoutMasterIdLst>
    <p:handoutMasterId r:id="rId52"/>
  </p:handoutMasterIdLst>
  <p:sldIdLst>
    <p:sldId id="256" r:id="rId2"/>
    <p:sldId id="264" r:id="rId3"/>
    <p:sldId id="258" r:id="rId4"/>
    <p:sldId id="259" r:id="rId5"/>
    <p:sldId id="289" r:id="rId6"/>
    <p:sldId id="306" r:id="rId7"/>
    <p:sldId id="307" r:id="rId8"/>
    <p:sldId id="308" r:id="rId9"/>
    <p:sldId id="309" r:id="rId10"/>
    <p:sldId id="310" r:id="rId11"/>
    <p:sldId id="311" r:id="rId12"/>
    <p:sldId id="312" r:id="rId13"/>
    <p:sldId id="314" r:id="rId14"/>
    <p:sldId id="315" r:id="rId15"/>
    <p:sldId id="316" r:id="rId16"/>
    <p:sldId id="317" r:id="rId17"/>
    <p:sldId id="318" r:id="rId18"/>
    <p:sldId id="319" r:id="rId19"/>
    <p:sldId id="288" r:id="rId20"/>
    <p:sldId id="260" r:id="rId21"/>
    <p:sldId id="294" r:id="rId22"/>
    <p:sldId id="285" r:id="rId23"/>
    <p:sldId id="287" r:id="rId24"/>
    <p:sldId id="261" r:id="rId25"/>
    <p:sldId id="290" r:id="rId26"/>
    <p:sldId id="301" r:id="rId27"/>
    <p:sldId id="302" r:id="rId28"/>
    <p:sldId id="283" r:id="rId29"/>
    <p:sldId id="262" r:id="rId30"/>
    <p:sldId id="263" r:id="rId31"/>
    <p:sldId id="299" r:id="rId32"/>
    <p:sldId id="272" r:id="rId33"/>
    <p:sldId id="281" r:id="rId34"/>
    <p:sldId id="278" r:id="rId35"/>
    <p:sldId id="279" r:id="rId36"/>
    <p:sldId id="280" r:id="rId37"/>
    <p:sldId id="269" r:id="rId38"/>
    <p:sldId id="292" r:id="rId39"/>
    <p:sldId id="271" r:id="rId40"/>
    <p:sldId id="298" r:id="rId41"/>
    <p:sldId id="267" r:id="rId42"/>
    <p:sldId id="276" r:id="rId43"/>
    <p:sldId id="277" r:id="rId44"/>
    <p:sldId id="274" r:id="rId45"/>
    <p:sldId id="268" r:id="rId46"/>
    <p:sldId id="282" r:id="rId47"/>
    <p:sldId id="284" r:id="rId48"/>
    <p:sldId id="320" r:id="rId49"/>
    <p:sldId id="313"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liav Shalelashvili" initials="ES" lastIdx="1" clrIdx="0">
    <p:extLst>
      <p:ext uri="{19B8F6BF-5375-455C-9EA6-DF929625EA0E}">
        <p15:presenceInfo xmlns:p15="http://schemas.microsoft.com/office/powerpoint/2012/main" userId="9f1cf27ad0ce518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F212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809" autoAdjust="0"/>
    <p:restoredTop sz="92632" autoAdjust="0"/>
  </p:normalViewPr>
  <p:slideViewPr>
    <p:cSldViewPr snapToGrid="0">
      <p:cViewPr varScale="1">
        <p:scale>
          <a:sx n="102" d="100"/>
          <a:sy n="102" d="100"/>
        </p:scale>
        <p:origin x="65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610BFAF-4AEF-470E-8732-03B0D7AEFC09}" type="doc">
      <dgm:prSet loTypeId="urn:microsoft.com/office/officeart/2005/8/layout/process4" loCatId="list" qsTypeId="urn:microsoft.com/office/officeart/2005/8/quickstyle/simple1" qsCatId="simple" csTypeId="urn:microsoft.com/office/officeart/2005/8/colors/accent5_2" csCatId="accent5" phldr="1"/>
      <dgm:spPr/>
      <dgm:t>
        <a:bodyPr/>
        <a:lstStyle/>
        <a:p>
          <a:pPr rtl="1"/>
          <a:endParaRPr lang="he-IL"/>
        </a:p>
      </dgm:t>
    </dgm:pt>
    <dgm:pt modelId="{67DD8E82-D535-4E28-B326-8BC1A3050858}">
      <dgm:prSet phldrT="[Text]" custT="1"/>
      <dgm:spPr/>
      <dgm:t>
        <a:bodyPr/>
        <a:lstStyle/>
        <a:p>
          <a:pPr rtl="0"/>
          <a:r>
            <a:rPr lang="en-US" sz="2400" dirty="0"/>
            <a:t>Preparations</a:t>
          </a:r>
          <a:endParaRPr lang="he-IL" sz="1400" dirty="0"/>
        </a:p>
      </dgm:t>
    </dgm:pt>
    <dgm:pt modelId="{4910FCDC-3889-496D-9CEF-8BB4897F438B}" type="parTrans" cxnId="{C95E2DCA-FD2F-4D05-802A-BD9B4B3A8AA6}">
      <dgm:prSet/>
      <dgm:spPr/>
      <dgm:t>
        <a:bodyPr/>
        <a:lstStyle/>
        <a:p>
          <a:pPr rtl="0"/>
          <a:endParaRPr lang="he-IL"/>
        </a:p>
      </dgm:t>
    </dgm:pt>
    <dgm:pt modelId="{08F85689-A44E-4E83-A9F3-100EE9B67F2F}" type="sibTrans" cxnId="{C95E2DCA-FD2F-4D05-802A-BD9B4B3A8AA6}">
      <dgm:prSet/>
      <dgm:spPr/>
      <dgm:t>
        <a:bodyPr/>
        <a:lstStyle/>
        <a:p>
          <a:pPr rtl="0"/>
          <a:endParaRPr lang="he-IL"/>
        </a:p>
      </dgm:t>
    </dgm:pt>
    <dgm:pt modelId="{DCB0B482-BEFA-414C-8FF9-940ACAFFC3D9}">
      <dgm:prSet phldrT="[Text]"/>
      <dgm:spPr/>
      <dgm:t>
        <a:bodyPr/>
        <a:lstStyle/>
        <a:p>
          <a:pPr rtl="0"/>
          <a:r>
            <a:rPr lang="en-US" dirty="0"/>
            <a:t>1. Define agents and implement by abstract classes</a:t>
          </a:r>
          <a:endParaRPr lang="he-IL" dirty="0"/>
        </a:p>
      </dgm:t>
    </dgm:pt>
    <dgm:pt modelId="{5EEC18FB-3926-4069-9C9E-B31C64DB5F42}" type="parTrans" cxnId="{4568C4D0-1590-4F88-8BF0-225B9B9CD72A}">
      <dgm:prSet/>
      <dgm:spPr/>
      <dgm:t>
        <a:bodyPr/>
        <a:lstStyle/>
        <a:p>
          <a:pPr rtl="0"/>
          <a:endParaRPr lang="he-IL"/>
        </a:p>
      </dgm:t>
    </dgm:pt>
    <dgm:pt modelId="{8D6959BC-ADBA-46E4-99F3-ECA53F337699}" type="sibTrans" cxnId="{4568C4D0-1590-4F88-8BF0-225B9B9CD72A}">
      <dgm:prSet/>
      <dgm:spPr/>
      <dgm:t>
        <a:bodyPr/>
        <a:lstStyle/>
        <a:p>
          <a:pPr rtl="0"/>
          <a:endParaRPr lang="he-IL"/>
        </a:p>
      </dgm:t>
    </dgm:pt>
    <dgm:pt modelId="{3E0D2976-B363-4FCA-A4F7-DFC8C8E26623}">
      <dgm:prSet phldrT="[Text]"/>
      <dgm:spPr/>
      <dgm:t>
        <a:bodyPr/>
        <a:lstStyle/>
        <a:p>
          <a:pPr rtl="0"/>
          <a:r>
            <a:rPr lang="en-US" dirty="0"/>
            <a:t>2. Add configuration of agents and environment</a:t>
          </a:r>
          <a:endParaRPr lang="he-IL" dirty="0"/>
        </a:p>
      </dgm:t>
    </dgm:pt>
    <dgm:pt modelId="{ED738FFF-7BA3-4482-B6AD-6850C21DF6A7}" type="parTrans" cxnId="{E088494D-2934-492C-B4D1-08FF8765602C}">
      <dgm:prSet/>
      <dgm:spPr/>
      <dgm:t>
        <a:bodyPr/>
        <a:lstStyle/>
        <a:p>
          <a:pPr rtl="0"/>
          <a:endParaRPr lang="he-IL"/>
        </a:p>
      </dgm:t>
    </dgm:pt>
    <dgm:pt modelId="{92384F98-F7F2-4FB5-843C-29637583437B}" type="sibTrans" cxnId="{E088494D-2934-492C-B4D1-08FF8765602C}">
      <dgm:prSet/>
      <dgm:spPr/>
      <dgm:t>
        <a:bodyPr/>
        <a:lstStyle/>
        <a:p>
          <a:pPr rtl="0"/>
          <a:endParaRPr lang="he-IL"/>
        </a:p>
      </dgm:t>
    </dgm:pt>
    <dgm:pt modelId="{0E607F95-C83C-4D8D-B750-2DE03263D64E}">
      <dgm:prSet phldrT="[Text]" custT="1"/>
      <dgm:spPr/>
      <dgm:t>
        <a:bodyPr/>
        <a:lstStyle/>
        <a:p>
          <a:pPr rtl="0"/>
          <a:r>
            <a:rPr lang="en-US" sz="2400" dirty="0"/>
            <a:t>Main Process</a:t>
          </a:r>
          <a:endParaRPr lang="he-IL" sz="2400" dirty="0"/>
        </a:p>
      </dgm:t>
    </dgm:pt>
    <dgm:pt modelId="{C5C813A9-28EF-4780-BDA9-690AA518C5AE}" type="parTrans" cxnId="{FECA9CD5-91E6-42FB-95B3-40E19CD5BFAB}">
      <dgm:prSet/>
      <dgm:spPr/>
      <dgm:t>
        <a:bodyPr/>
        <a:lstStyle/>
        <a:p>
          <a:pPr rtl="0"/>
          <a:endParaRPr lang="he-IL"/>
        </a:p>
      </dgm:t>
    </dgm:pt>
    <dgm:pt modelId="{6F4F113E-4503-4D2E-97A0-26F8CC532C34}" type="sibTrans" cxnId="{FECA9CD5-91E6-42FB-95B3-40E19CD5BFAB}">
      <dgm:prSet/>
      <dgm:spPr/>
      <dgm:t>
        <a:bodyPr/>
        <a:lstStyle/>
        <a:p>
          <a:pPr rtl="0"/>
          <a:endParaRPr lang="he-IL"/>
        </a:p>
      </dgm:t>
    </dgm:pt>
    <dgm:pt modelId="{DA048A1E-51C1-475E-B87F-76A87ABE0282}">
      <dgm:prSet phldrT="[Text]"/>
      <dgm:spPr/>
      <dgm:t>
        <a:bodyPr/>
        <a:lstStyle/>
        <a:p>
          <a:pPr rtl="0"/>
          <a:r>
            <a:rPr lang="en-US" dirty="0"/>
            <a:t>3. Run the game with two agents as light and zombie players</a:t>
          </a:r>
          <a:endParaRPr lang="he-IL" dirty="0"/>
        </a:p>
      </dgm:t>
    </dgm:pt>
    <dgm:pt modelId="{A9909C28-8FCC-47DF-8DB5-19957701C5C5}" type="parTrans" cxnId="{FCDACF6B-A73C-47E2-8702-975B01C5FE0A}">
      <dgm:prSet/>
      <dgm:spPr/>
      <dgm:t>
        <a:bodyPr/>
        <a:lstStyle/>
        <a:p>
          <a:pPr rtl="0"/>
          <a:endParaRPr lang="he-IL"/>
        </a:p>
      </dgm:t>
    </dgm:pt>
    <dgm:pt modelId="{3AC38266-E413-4904-BE53-AB51F1FCEADA}" type="sibTrans" cxnId="{FCDACF6B-A73C-47E2-8702-975B01C5FE0A}">
      <dgm:prSet/>
      <dgm:spPr/>
      <dgm:t>
        <a:bodyPr/>
        <a:lstStyle/>
        <a:p>
          <a:pPr rtl="0"/>
          <a:endParaRPr lang="he-IL"/>
        </a:p>
      </dgm:t>
    </dgm:pt>
    <dgm:pt modelId="{B4914B2A-F905-4039-82BC-6CD7468470EA}" type="pres">
      <dgm:prSet presAssocID="{3610BFAF-4AEF-470E-8732-03B0D7AEFC09}" presName="Name0" presStyleCnt="0">
        <dgm:presLayoutVars>
          <dgm:dir/>
          <dgm:animLvl val="lvl"/>
          <dgm:resizeHandles val="exact"/>
        </dgm:presLayoutVars>
      </dgm:prSet>
      <dgm:spPr/>
    </dgm:pt>
    <dgm:pt modelId="{A594C0C9-E406-4F0C-BE2F-369AD34C2D4D}" type="pres">
      <dgm:prSet presAssocID="{0E607F95-C83C-4D8D-B750-2DE03263D64E}" presName="boxAndChildren" presStyleCnt="0"/>
      <dgm:spPr/>
    </dgm:pt>
    <dgm:pt modelId="{11976AAE-AB73-4C49-8763-56C58DF3A094}" type="pres">
      <dgm:prSet presAssocID="{0E607F95-C83C-4D8D-B750-2DE03263D64E}" presName="parentTextBox" presStyleLbl="node1" presStyleIdx="0" presStyleCnt="2"/>
      <dgm:spPr/>
    </dgm:pt>
    <dgm:pt modelId="{A3920E4B-F825-4A99-88DD-63C87DDFA688}" type="pres">
      <dgm:prSet presAssocID="{0E607F95-C83C-4D8D-B750-2DE03263D64E}" presName="entireBox" presStyleLbl="node1" presStyleIdx="0" presStyleCnt="2"/>
      <dgm:spPr/>
    </dgm:pt>
    <dgm:pt modelId="{8CB3C8E6-2E40-4B69-BBE4-EFA34896277F}" type="pres">
      <dgm:prSet presAssocID="{0E607F95-C83C-4D8D-B750-2DE03263D64E}" presName="descendantBox" presStyleCnt="0"/>
      <dgm:spPr/>
    </dgm:pt>
    <dgm:pt modelId="{45B7B1AC-7E37-46F4-9F82-AADB07186268}" type="pres">
      <dgm:prSet presAssocID="{DA048A1E-51C1-475E-B87F-76A87ABE0282}" presName="childTextBox" presStyleLbl="fgAccFollowNode1" presStyleIdx="0" presStyleCnt="3">
        <dgm:presLayoutVars>
          <dgm:bulletEnabled val="1"/>
        </dgm:presLayoutVars>
      </dgm:prSet>
      <dgm:spPr/>
    </dgm:pt>
    <dgm:pt modelId="{6CED5658-0C4C-46E6-8158-EC1CD2BA9F2F}" type="pres">
      <dgm:prSet presAssocID="{08F85689-A44E-4E83-A9F3-100EE9B67F2F}" presName="sp" presStyleCnt="0"/>
      <dgm:spPr/>
    </dgm:pt>
    <dgm:pt modelId="{BFDF0FCE-23A0-4828-BA39-24DE5A9BBD2D}" type="pres">
      <dgm:prSet presAssocID="{67DD8E82-D535-4E28-B326-8BC1A3050858}" presName="arrowAndChildren" presStyleCnt="0"/>
      <dgm:spPr/>
    </dgm:pt>
    <dgm:pt modelId="{6FE01C26-A5BD-4A0E-A1BA-1EDF398B1905}" type="pres">
      <dgm:prSet presAssocID="{67DD8E82-D535-4E28-B326-8BC1A3050858}" presName="parentTextArrow" presStyleLbl="node1" presStyleIdx="0" presStyleCnt="2"/>
      <dgm:spPr/>
    </dgm:pt>
    <dgm:pt modelId="{5484BB2B-DBE1-4CA7-A3C8-AF32BED4A096}" type="pres">
      <dgm:prSet presAssocID="{67DD8E82-D535-4E28-B326-8BC1A3050858}" presName="arrow" presStyleLbl="node1" presStyleIdx="1" presStyleCnt="2"/>
      <dgm:spPr/>
    </dgm:pt>
    <dgm:pt modelId="{3DE67292-AC6F-43E9-9CA0-1C7832B671C1}" type="pres">
      <dgm:prSet presAssocID="{67DD8E82-D535-4E28-B326-8BC1A3050858}" presName="descendantArrow" presStyleCnt="0"/>
      <dgm:spPr/>
    </dgm:pt>
    <dgm:pt modelId="{8B2A0A06-4000-4E85-85D2-40CA6F0A82EB}" type="pres">
      <dgm:prSet presAssocID="{DCB0B482-BEFA-414C-8FF9-940ACAFFC3D9}" presName="childTextArrow" presStyleLbl="fgAccFollowNode1" presStyleIdx="1" presStyleCnt="3">
        <dgm:presLayoutVars>
          <dgm:bulletEnabled val="1"/>
        </dgm:presLayoutVars>
      </dgm:prSet>
      <dgm:spPr/>
    </dgm:pt>
    <dgm:pt modelId="{5B55239E-75AC-4AFB-A189-D865BFCF3A31}" type="pres">
      <dgm:prSet presAssocID="{3E0D2976-B363-4FCA-A4F7-DFC8C8E26623}" presName="childTextArrow" presStyleLbl="fgAccFollowNode1" presStyleIdx="2" presStyleCnt="3">
        <dgm:presLayoutVars>
          <dgm:bulletEnabled val="1"/>
        </dgm:presLayoutVars>
      </dgm:prSet>
      <dgm:spPr/>
    </dgm:pt>
  </dgm:ptLst>
  <dgm:cxnLst>
    <dgm:cxn modelId="{B8EB0612-069D-4375-AE27-94C4C3166667}" type="presOf" srcId="{0E607F95-C83C-4D8D-B750-2DE03263D64E}" destId="{A3920E4B-F825-4A99-88DD-63C87DDFA688}" srcOrd="1" destOrd="0" presId="urn:microsoft.com/office/officeart/2005/8/layout/process4"/>
    <dgm:cxn modelId="{AC1D8F34-DD55-441C-97BD-4AF70A0D4E3F}" type="presOf" srcId="{67DD8E82-D535-4E28-B326-8BC1A3050858}" destId="{6FE01C26-A5BD-4A0E-A1BA-1EDF398B1905}" srcOrd="0" destOrd="0" presId="urn:microsoft.com/office/officeart/2005/8/layout/process4"/>
    <dgm:cxn modelId="{A76CC43B-002C-4394-9B3F-5DA5853D0D63}" type="presOf" srcId="{3610BFAF-4AEF-470E-8732-03B0D7AEFC09}" destId="{B4914B2A-F905-4039-82BC-6CD7468470EA}" srcOrd="0" destOrd="0" presId="urn:microsoft.com/office/officeart/2005/8/layout/process4"/>
    <dgm:cxn modelId="{FCDACF6B-A73C-47E2-8702-975B01C5FE0A}" srcId="{0E607F95-C83C-4D8D-B750-2DE03263D64E}" destId="{DA048A1E-51C1-475E-B87F-76A87ABE0282}" srcOrd="0" destOrd="0" parTransId="{A9909C28-8FCC-47DF-8DB5-19957701C5C5}" sibTransId="{3AC38266-E413-4904-BE53-AB51F1FCEADA}"/>
    <dgm:cxn modelId="{E088494D-2934-492C-B4D1-08FF8765602C}" srcId="{67DD8E82-D535-4E28-B326-8BC1A3050858}" destId="{3E0D2976-B363-4FCA-A4F7-DFC8C8E26623}" srcOrd="1" destOrd="0" parTransId="{ED738FFF-7BA3-4482-B6AD-6850C21DF6A7}" sibTransId="{92384F98-F7F2-4FB5-843C-29637583437B}"/>
    <dgm:cxn modelId="{0D6B2471-5345-4DFF-B475-3BE2152ECF84}" type="presOf" srcId="{3E0D2976-B363-4FCA-A4F7-DFC8C8E26623}" destId="{5B55239E-75AC-4AFB-A189-D865BFCF3A31}" srcOrd="0" destOrd="0" presId="urn:microsoft.com/office/officeart/2005/8/layout/process4"/>
    <dgm:cxn modelId="{8A328073-22F4-42CA-86C1-41C6F9DA8D12}" type="presOf" srcId="{DA048A1E-51C1-475E-B87F-76A87ABE0282}" destId="{45B7B1AC-7E37-46F4-9F82-AADB07186268}" srcOrd="0" destOrd="0" presId="urn:microsoft.com/office/officeart/2005/8/layout/process4"/>
    <dgm:cxn modelId="{CD2F2C91-B7B8-4DBF-A298-A8D241C37455}" type="presOf" srcId="{0E607F95-C83C-4D8D-B750-2DE03263D64E}" destId="{11976AAE-AB73-4C49-8763-56C58DF3A094}" srcOrd="0" destOrd="0" presId="urn:microsoft.com/office/officeart/2005/8/layout/process4"/>
    <dgm:cxn modelId="{4E61EDB4-7624-4A71-B332-81196B33A6CB}" type="presOf" srcId="{67DD8E82-D535-4E28-B326-8BC1A3050858}" destId="{5484BB2B-DBE1-4CA7-A3C8-AF32BED4A096}" srcOrd="1" destOrd="0" presId="urn:microsoft.com/office/officeart/2005/8/layout/process4"/>
    <dgm:cxn modelId="{C95E2DCA-FD2F-4D05-802A-BD9B4B3A8AA6}" srcId="{3610BFAF-4AEF-470E-8732-03B0D7AEFC09}" destId="{67DD8E82-D535-4E28-B326-8BC1A3050858}" srcOrd="0" destOrd="0" parTransId="{4910FCDC-3889-496D-9CEF-8BB4897F438B}" sibTransId="{08F85689-A44E-4E83-A9F3-100EE9B67F2F}"/>
    <dgm:cxn modelId="{4568C4D0-1590-4F88-8BF0-225B9B9CD72A}" srcId="{67DD8E82-D535-4E28-B326-8BC1A3050858}" destId="{DCB0B482-BEFA-414C-8FF9-940ACAFFC3D9}" srcOrd="0" destOrd="0" parTransId="{5EEC18FB-3926-4069-9C9E-B31C64DB5F42}" sibTransId="{8D6959BC-ADBA-46E4-99F3-ECA53F337699}"/>
    <dgm:cxn modelId="{FECA9CD5-91E6-42FB-95B3-40E19CD5BFAB}" srcId="{3610BFAF-4AEF-470E-8732-03B0D7AEFC09}" destId="{0E607F95-C83C-4D8D-B750-2DE03263D64E}" srcOrd="1" destOrd="0" parTransId="{C5C813A9-28EF-4780-BDA9-690AA518C5AE}" sibTransId="{6F4F113E-4503-4D2E-97A0-26F8CC532C34}"/>
    <dgm:cxn modelId="{DB3607DF-1F55-447C-A926-E940AA647257}" type="presOf" srcId="{DCB0B482-BEFA-414C-8FF9-940ACAFFC3D9}" destId="{8B2A0A06-4000-4E85-85D2-40CA6F0A82EB}" srcOrd="0" destOrd="0" presId="urn:microsoft.com/office/officeart/2005/8/layout/process4"/>
    <dgm:cxn modelId="{F2FA9A2A-876B-4899-9A8D-9243D341180B}" type="presParOf" srcId="{B4914B2A-F905-4039-82BC-6CD7468470EA}" destId="{A594C0C9-E406-4F0C-BE2F-369AD34C2D4D}" srcOrd="0" destOrd="0" presId="urn:microsoft.com/office/officeart/2005/8/layout/process4"/>
    <dgm:cxn modelId="{E85E8599-B5B4-473A-85DD-41801AD2BAB9}" type="presParOf" srcId="{A594C0C9-E406-4F0C-BE2F-369AD34C2D4D}" destId="{11976AAE-AB73-4C49-8763-56C58DF3A094}" srcOrd="0" destOrd="0" presId="urn:microsoft.com/office/officeart/2005/8/layout/process4"/>
    <dgm:cxn modelId="{DBF4A151-52C8-4252-9E88-C6256FE3B2E4}" type="presParOf" srcId="{A594C0C9-E406-4F0C-BE2F-369AD34C2D4D}" destId="{A3920E4B-F825-4A99-88DD-63C87DDFA688}" srcOrd="1" destOrd="0" presId="urn:microsoft.com/office/officeart/2005/8/layout/process4"/>
    <dgm:cxn modelId="{1392F0A3-4EBE-4D91-B209-93410E6E8B10}" type="presParOf" srcId="{A594C0C9-E406-4F0C-BE2F-369AD34C2D4D}" destId="{8CB3C8E6-2E40-4B69-BBE4-EFA34896277F}" srcOrd="2" destOrd="0" presId="urn:microsoft.com/office/officeart/2005/8/layout/process4"/>
    <dgm:cxn modelId="{2E6BFCFB-8F75-46FC-8583-DFE3D7AC6168}" type="presParOf" srcId="{8CB3C8E6-2E40-4B69-BBE4-EFA34896277F}" destId="{45B7B1AC-7E37-46F4-9F82-AADB07186268}" srcOrd="0" destOrd="0" presId="urn:microsoft.com/office/officeart/2005/8/layout/process4"/>
    <dgm:cxn modelId="{DA28D384-BFA6-424E-A183-8DFD7CB8A73F}" type="presParOf" srcId="{B4914B2A-F905-4039-82BC-6CD7468470EA}" destId="{6CED5658-0C4C-46E6-8158-EC1CD2BA9F2F}" srcOrd="1" destOrd="0" presId="urn:microsoft.com/office/officeart/2005/8/layout/process4"/>
    <dgm:cxn modelId="{E41099DE-0FAD-4C2D-9F01-E3BD3C61AF76}" type="presParOf" srcId="{B4914B2A-F905-4039-82BC-6CD7468470EA}" destId="{BFDF0FCE-23A0-4828-BA39-24DE5A9BBD2D}" srcOrd="2" destOrd="0" presId="urn:microsoft.com/office/officeart/2005/8/layout/process4"/>
    <dgm:cxn modelId="{F7C344FC-4A2A-4930-BA0F-A4AC5C3B7679}" type="presParOf" srcId="{BFDF0FCE-23A0-4828-BA39-24DE5A9BBD2D}" destId="{6FE01C26-A5BD-4A0E-A1BA-1EDF398B1905}" srcOrd="0" destOrd="0" presId="urn:microsoft.com/office/officeart/2005/8/layout/process4"/>
    <dgm:cxn modelId="{343705B5-0388-4818-96C5-2DA5993E19E6}" type="presParOf" srcId="{BFDF0FCE-23A0-4828-BA39-24DE5A9BBD2D}" destId="{5484BB2B-DBE1-4CA7-A3C8-AF32BED4A096}" srcOrd="1" destOrd="0" presId="urn:microsoft.com/office/officeart/2005/8/layout/process4"/>
    <dgm:cxn modelId="{7658ED58-4425-4C58-B52F-C1BB38EAA430}" type="presParOf" srcId="{BFDF0FCE-23A0-4828-BA39-24DE5A9BBD2D}" destId="{3DE67292-AC6F-43E9-9CA0-1C7832B671C1}" srcOrd="2" destOrd="0" presId="urn:microsoft.com/office/officeart/2005/8/layout/process4"/>
    <dgm:cxn modelId="{A1DC57CA-99A2-47D8-9D0D-48A08CD96D81}" type="presParOf" srcId="{3DE67292-AC6F-43E9-9CA0-1C7832B671C1}" destId="{8B2A0A06-4000-4E85-85D2-40CA6F0A82EB}" srcOrd="0" destOrd="0" presId="urn:microsoft.com/office/officeart/2005/8/layout/process4"/>
    <dgm:cxn modelId="{1F8FA26E-7573-4694-8005-C7220C3D0E50}" type="presParOf" srcId="{3DE67292-AC6F-43E9-9CA0-1C7832B671C1}" destId="{5B55239E-75AC-4AFB-A189-D865BFCF3A31}" srcOrd="1" destOrd="0" presId="urn:microsoft.com/office/officeart/2005/8/layout/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920E4B-F825-4A99-88DD-63C87DDFA688}">
      <dsp:nvSpPr>
        <dsp:cNvPr id="0" name=""/>
        <dsp:cNvSpPr/>
      </dsp:nvSpPr>
      <dsp:spPr>
        <a:xfrm>
          <a:off x="0" y="1469443"/>
          <a:ext cx="7217582" cy="964114"/>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kern="1200" dirty="0"/>
            <a:t>Main Process</a:t>
          </a:r>
          <a:endParaRPr lang="he-IL" sz="2400" kern="1200" dirty="0"/>
        </a:p>
      </dsp:txBody>
      <dsp:txXfrm>
        <a:off x="0" y="1469443"/>
        <a:ext cx="7217582" cy="520621"/>
      </dsp:txXfrm>
    </dsp:sp>
    <dsp:sp modelId="{45B7B1AC-7E37-46F4-9F82-AADB07186268}">
      <dsp:nvSpPr>
        <dsp:cNvPr id="0" name=""/>
        <dsp:cNvSpPr/>
      </dsp:nvSpPr>
      <dsp:spPr>
        <a:xfrm>
          <a:off x="0" y="1970783"/>
          <a:ext cx="7217582" cy="443492"/>
        </a:xfrm>
        <a:prstGeom prst="rect">
          <a:avLst/>
        </a:prstGeom>
        <a:solidFill>
          <a:schemeClr val="accent5">
            <a:alpha val="90000"/>
            <a:tint val="40000"/>
            <a:hueOff val="0"/>
            <a:satOff val="0"/>
            <a:lumOff val="0"/>
            <a:alphaOff val="0"/>
          </a:schemeClr>
        </a:solidFill>
        <a:ln w="15875" cap="flat" cmpd="sng" algn="ctr">
          <a:solidFill>
            <a:schemeClr val="accent5">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9050" rIns="106680" bIns="19050" numCol="1" spcCol="1270" anchor="ctr" anchorCtr="0">
          <a:noAutofit/>
        </a:bodyPr>
        <a:lstStyle/>
        <a:p>
          <a:pPr marL="0" lvl="0" indent="0" algn="ctr" defTabSz="666750" rtl="0">
            <a:lnSpc>
              <a:spcPct val="90000"/>
            </a:lnSpc>
            <a:spcBef>
              <a:spcPct val="0"/>
            </a:spcBef>
            <a:spcAft>
              <a:spcPct val="35000"/>
            </a:spcAft>
            <a:buNone/>
          </a:pPr>
          <a:r>
            <a:rPr lang="en-US" sz="1500" kern="1200" dirty="0"/>
            <a:t>3. Run the game with two agents as light and zombie players</a:t>
          </a:r>
          <a:endParaRPr lang="he-IL" sz="1500" kern="1200" dirty="0"/>
        </a:p>
      </dsp:txBody>
      <dsp:txXfrm>
        <a:off x="0" y="1970783"/>
        <a:ext cx="7217582" cy="443492"/>
      </dsp:txXfrm>
    </dsp:sp>
    <dsp:sp modelId="{5484BB2B-DBE1-4CA7-A3C8-AF32BED4A096}">
      <dsp:nvSpPr>
        <dsp:cNvPr id="0" name=""/>
        <dsp:cNvSpPr/>
      </dsp:nvSpPr>
      <dsp:spPr>
        <a:xfrm rot="10800000">
          <a:off x="0" y="1097"/>
          <a:ext cx="7217582" cy="1482807"/>
        </a:xfrm>
        <a:prstGeom prst="upArrowCallou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kern="1200" dirty="0"/>
            <a:t>Preparations</a:t>
          </a:r>
          <a:endParaRPr lang="he-IL" sz="1400" kern="1200" dirty="0"/>
        </a:p>
      </dsp:txBody>
      <dsp:txXfrm rot="-10800000">
        <a:off x="0" y="1097"/>
        <a:ext cx="7217582" cy="520465"/>
      </dsp:txXfrm>
    </dsp:sp>
    <dsp:sp modelId="{8B2A0A06-4000-4E85-85D2-40CA6F0A82EB}">
      <dsp:nvSpPr>
        <dsp:cNvPr id="0" name=""/>
        <dsp:cNvSpPr/>
      </dsp:nvSpPr>
      <dsp:spPr>
        <a:xfrm>
          <a:off x="0" y="521563"/>
          <a:ext cx="3608790" cy="443359"/>
        </a:xfrm>
        <a:prstGeom prst="rect">
          <a:avLst/>
        </a:prstGeom>
        <a:solidFill>
          <a:schemeClr val="accent5">
            <a:alpha val="90000"/>
            <a:tint val="40000"/>
            <a:hueOff val="0"/>
            <a:satOff val="0"/>
            <a:lumOff val="0"/>
            <a:alphaOff val="0"/>
          </a:schemeClr>
        </a:solidFill>
        <a:ln w="15875" cap="flat" cmpd="sng" algn="ctr">
          <a:solidFill>
            <a:schemeClr val="accent5">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9050" rIns="106680" bIns="19050" numCol="1" spcCol="1270" anchor="ctr" anchorCtr="0">
          <a:noAutofit/>
        </a:bodyPr>
        <a:lstStyle/>
        <a:p>
          <a:pPr marL="0" lvl="0" indent="0" algn="ctr" defTabSz="666750" rtl="0">
            <a:lnSpc>
              <a:spcPct val="90000"/>
            </a:lnSpc>
            <a:spcBef>
              <a:spcPct val="0"/>
            </a:spcBef>
            <a:spcAft>
              <a:spcPct val="35000"/>
            </a:spcAft>
            <a:buNone/>
          </a:pPr>
          <a:r>
            <a:rPr lang="en-US" sz="1500" kern="1200" dirty="0"/>
            <a:t>1. Define agents and implement by abstract classes</a:t>
          </a:r>
          <a:endParaRPr lang="he-IL" sz="1500" kern="1200" dirty="0"/>
        </a:p>
      </dsp:txBody>
      <dsp:txXfrm>
        <a:off x="0" y="521563"/>
        <a:ext cx="3608790" cy="443359"/>
      </dsp:txXfrm>
    </dsp:sp>
    <dsp:sp modelId="{5B55239E-75AC-4AFB-A189-D865BFCF3A31}">
      <dsp:nvSpPr>
        <dsp:cNvPr id="0" name=""/>
        <dsp:cNvSpPr/>
      </dsp:nvSpPr>
      <dsp:spPr>
        <a:xfrm>
          <a:off x="3608791" y="521563"/>
          <a:ext cx="3608790" cy="443359"/>
        </a:xfrm>
        <a:prstGeom prst="rect">
          <a:avLst/>
        </a:prstGeom>
        <a:solidFill>
          <a:schemeClr val="accent5">
            <a:alpha val="90000"/>
            <a:tint val="40000"/>
            <a:hueOff val="0"/>
            <a:satOff val="0"/>
            <a:lumOff val="0"/>
            <a:alphaOff val="0"/>
          </a:schemeClr>
        </a:solidFill>
        <a:ln w="15875" cap="flat" cmpd="sng" algn="ctr">
          <a:solidFill>
            <a:schemeClr val="accent5">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9050" rIns="106680" bIns="19050" numCol="1" spcCol="1270" anchor="ctr" anchorCtr="0">
          <a:noAutofit/>
        </a:bodyPr>
        <a:lstStyle/>
        <a:p>
          <a:pPr marL="0" lvl="0" indent="0" algn="ctr" defTabSz="666750" rtl="0">
            <a:lnSpc>
              <a:spcPct val="90000"/>
            </a:lnSpc>
            <a:spcBef>
              <a:spcPct val="0"/>
            </a:spcBef>
            <a:spcAft>
              <a:spcPct val="35000"/>
            </a:spcAft>
            <a:buNone/>
          </a:pPr>
          <a:r>
            <a:rPr lang="en-US" sz="1500" kern="1200" dirty="0"/>
            <a:t>2. Add configuration of agents and environment</a:t>
          </a:r>
          <a:endParaRPr lang="he-IL" sz="1500" kern="1200" dirty="0"/>
        </a:p>
      </dsp:txBody>
      <dsp:txXfrm>
        <a:off x="3608791" y="521563"/>
        <a:ext cx="3608790" cy="443359"/>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268CDE6-1442-440C-946C-36F2140694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he-IL"/>
          </a:p>
        </p:txBody>
      </p:sp>
      <p:sp>
        <p:nvSpPr>
          <p:cNvPr id="3" name="Date Placeholder 2">
            <a:extLst>
              <a:ext uri="{FF2B5EF4-FFF2-40B4-BE49-F238E27FC236}">
                <a16:creationId xmlns:a16="http://schemas.microsoft.com/office/drawing/2014/main" id="{804C3F1B-3C4C-4C3A-B8D0-EB5BDDBC13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a:defRPr sz="1200"/>
            </a:lvl1pPr>
          </a:lstStyle>
          <a:p>
            <a:fld id="{B79EB485-BE40-42C2-A124-1C59C9065831}" type="datetimeFigureOut">
              <a:rPr lang="he-IL" smtClean="0"/>
              <a:t>ב'/אדר/תשפ"א</a:t>
            </a:fld>
            <a:endParaRPr lang="he-IL"/>
          </a:p>
        </p:txBody>
      </p:sp>
      <p:sp>
        <p:nvSpPr>
          <p:cNvPr id="4" name="Footer Placeholder 3">
            <a:extLst>
              <a:ext uri="{FF2B5EF4-FFF2-40B4-BE49-F238E27FC236}">
                <a16:creationId xmlns:a16="http://schemas.microsoft.com/office/drawing/2014/main" id="{086F5A3C-A1B6-4780-8B90-2E64F6145BC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r">
              <a:defRPr sz="1200"/>
            </a:lvl1pPr>
          </a:lstStyle>
          <a:p>
            <a:endParaRPr lang="he-IL"/>
          </a:p>
        </p:txBody>
      </p:sp>
      <p:sp>
        <p:nvSpPr>
          <p:cNvPr id="5" name="Slide Number Placeholder 4">
            <a:extLst>
              <a:ext uri="{FF2B5EF4-FFF2-40B4-BE49-F238E27FC236}">
                <a16:creationId xmlns:a16="http://schemas.microsoft.com/office/drawing/2014/main" id="{DDABEDD8-5252-4BC6-94B5-E1AD2D44699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a:defRPr sz="1200"/>
            </a:lvl1pPr>
          </a:lstStyle>
          <a:p>
            <a:fld id="{98622F07-5282-4B82-985F-2EC3D88DC9FA}" type="slidenum">
              <a:rPr lang="he-IL" smtClean="0"/>
              <a:t>‹#›</a:t>
            </a:fld>
            <a:endParaRPr lang="he-IL"/>
          </a:p>
        </p:txBody>
      </p:sp>
    </p:spTree>
    <p:extLst>
      <p:ext uri="{BB962C8B-B14F-4D97-AF65-F5344CB8AC3E}">
        <p14:creationId xmlns:p14="http://schemas.microsoft.com/office/powerpoint/2010/main" val="334938075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70.png>
</file>

<file path=ppt/media/image18.png>
</file>

<file path=ppt/media/image19.png>
</file>

<file path=ppt/media/image2.png>
</file>

<file path=ppt/media/image20.png>
</file>

<file path=ppt/media/image200.png>
</file>

<file path=ppt/media/image21.png>
</file>

<file path=ppt/media/image210.png>
</file>

<file path=ppt/media/image22.png>
</file>

<file path=ppt/media/image220.png>
</file>

<file path=ppt/media/image23.png>
</file>

<file path=ppt/media/image24.jpeg>
</file>

<file path=ppt/media/image25.png>
</file>

<file path=ppt/media/image26.png>
</file>

<file path=ppt/media/image260.png>
</file>

<file path=ppt/media/image27.png>
</file>

<file path=ppt/media/image270.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he-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6D84BF70-F678-4E0C-A768-7750307B7B3D}" type="datetimeFigureOut">
              <a:rPr lang="he-IL" smtClean="0"/>
              <a:t>ב'/אדר/תשפ"א</a:t>
            </a:fld>
            <a:endParaRPr lang="he-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e-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he-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123C78F5-5A45-4F29-8BF1-BDB6DE7EB81D}" type="slidenum">
              <a:rPr lang="he-IL" smtClean="0"/>
              <a:t>‹#›</a:t>
            </a:fld>
            <a:endParaRPr lang="he-IL"/>
          </a:p>
        </p:txBody>
      </p:sp>
    </p:spTree>
    <p:extLst>
      <p:ext uri="{BB962C8B-B14F-4D97-AF65-F5344CB8AC3E}">
        <p14:creationId xmlns:p14="http://schemas.microsoft.com/office/powerpoint/2010/main" val="701958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e-IL" dirty="0"/>
              <a:t>בניית שחקנים לומדים במשחק האור והזומבים</a:t>
            </a:r>
          </a:p>
        </p:txBody>
      </p:sp>
      <p:sp>
        <p:nvSpPr>
          <p:cNvPr id="4" name="Slide Number Placeholder 3"/>
          <p:cNvSpPr>
            <a:spLocks noGrp="1"/>
          </p:cNvSpPr>
          <p:nvPr>
            <p:ph type="sldNum" sz="quarter" idx="5"/>
          </p:nvPr>
        </p:nvSpPr>
        <p:spPr/>
        <p:txBody>
          <a:bodyPr/>
          <a:lstStyle/>
          <a:p>
            <a:fld id="{123C78F5-5A45-4F29-8BF1-BDB6DE7EB81D}" type="slidenum">
              <a:rPr lang="he-IL" smtClean="0"/>
              <a:t>3</a:t>
            </a:fld>
            <a:endParaRPr lang="he-IL"/>
          </a:p>
        </p:txBody>
      </p:sp>
    </p:spTree>
    <p:extLst>
      <p:ext uri="{BB962C8B-B14F-4D97-AF65-F5344CB8AC3E}">
        <p14:creationId xmlns:p14="http://schemas.microsoft.com/office/powerpoint/2010/main" val="30981070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123C78F5-5A45-4F29-8BF1-BDB6DE7EB81D}" type="slidenum">
              <a:rPr lang="he-IL" smtClean="0"/>
              <a:t>42</a:t>
            </a:fld>
            <a:endParaRPr lang="he-IL"/>
          </a:p>
        </p:txBody>
      </p:sp>
    </p:spTree>
    <p:extLst>
      <p:ext uri="{BB962C8B-B14F-4D97-AF65-F5344CB8AC3E}">
        <p14:creationId xmlns:p14="http://schemas.microsoft.com/office/powerpoint/2010/main" val="37159029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in the case where the algorithm plays the zombie, the reward is negative</a:t>
            </a:r>
          </a:p>
          <a:p>
            <a:r>
              <a:rPr lang="en-US" dirty="0"/>
              <a:t>We can see a beautiful convergence to optimal policy against all agents on a 10x10 board.</a:t>
            </a:r>
          </a:p>
          <a:p>
            <a:r>
              <a:rPr lang="en-US" dirty="0"/>
              <a:t>However, when looking at the success of the light player as the DDQN agent in larger board sizes, one can see controversial success.</a:t>
            </a:r>
          </a:p>
          <a:p>
            <a:r>
              <a:rPr lang="en-US" dirty="0"/>
              <a:t>There is a convergence in all cases in the game against the constant agents.</a:t>
            </a:r>
          </a:p>
          <a:p>
            <a:r>
              <a:rPr lang="en-US" dirty="0"/>
              <a:t>But, if we look at the game against the random agents, we can see a relatively upward trend in the game against the middle Gaussian agent.</a:t>
            </a:r>
          </a:p>
          <a:p>
            <a:r>
              <a:rPr lang="en-US" dirty="0"/>
              <a:t>And in the rest of the games: A complete failure - there is not even a spark of convergence.</a:t>
            </a:r>
            <a:endParaRPr lang="he-IL" dirty="0"/>
          </a:p>
        </p:txBody>
      </p:sp>
      <p:sp>
        <p:nvSpPr>
          <p:cNvPr id="4" name="Slide Number Placeholder 3"/>
          <p:cNvSpPr>
            <a:spLocks noGrp="1"/>
          </p:cNvSpPr>
          <p:nvPr>
            <p:ph type="sldNum" sz="quarter" idx="5"/>
          </p:nvPr>
        </p:nvSpPr>
        <p:spPr/>
        <p:txBody>
          <a:bodyPr/>
          <a:lstStyle/>
          <a:p>
            <a:fld id="{123C78F5-5A45-4F29-8BF1-BDB6DE7EB81D}" type="slidenum">
              <a:rPr lang="he-IL" smtClean="0"/>
              <a:t>47</a:t>
            </a:fld>
            <a:endParaRPr lang="he-IL"/>
          </a:p>
        </p:txBody>
      </p:sp>
    </p:spTree>
    <p:extLst>
      <p:ext uri="{BB962C8B-B14F-4D97-AF65-F5344CB8AC3E}">
        <p14:creationId xmlns:p14="http://schemas.microsoft.com/office/powerpoint/2010/main" val="146709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123C78F5-5A45-4F29-8BF1-BDB6DE7EB81D}" type="slidenum">
              <a:rPr lang="he-IL" smtClean="0"/>
              <a:t>4</a:t>
            </a:fld>
            <a:endParaRPr lang="he-IL"/>
          </a:p>
        </p:txBody>
      </p:sp>
    </p:spTree>
    <p:extLst>
      <p:ext uri="{BB962C8B-B14F-4D97-AF65-F5344CB8AC3E}">
        <p14:creationId xmlns:p14="http://schemas.microsoft.com/office/powerpoint/2010/main" val="5459825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Light size of 2x2 </a:t>
            </a:r>
            <a:endParaRPr lang="he-IL" dirty="0"/>
          </a:p>
        </p:txBody>
      </p:sp>
      <p:sp>
        <p:nvSpPr>
          <p:cNvPr id="4" name="Slide Number Placeholder 3"/>
          <p:cNvSpPr>
            <a:spLocks noGrp="1"/>
          </p:cNvSpPr>
          <p:nvPr>
            <p:ph type="sldNum" sz="quarter" idx="5"/>
          </p:nvPr>
        </p:nvSpPr>
        <p:spPr/>
        <p:txBody>
          <a:bodyPr/>
          <a:lstStyle/>
          <a:p>
            <a:fld id="{123C78F5-5A45-4F29-8BF1-BDB6DE7EB81D}" type="slidenum">
              <a:rPr lang="he-IL" smtClean="0"/>
              <a:t>6</a:t>
            </a:fld>
            <a:endParaRPr lang="he-IL"/>
          </a:p>
        </p:txBody>
      </p:sp>
    </p:spTree>
    <p:extLst>
      <p:ext uri="{BB962C8B-B14F-4D97-AF65-F5344CB8AC3E}">
        <p14:creationId xmlns:p14="http://schemas.microsoft.com/office/powerpoint/2010/main" val="3834943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we diving deep into all the gameplay-scenarios, lets review the platform we have built to handle the project demands</a:t>
            </a:r>
          </a:p>
          <a:p>
            <a:endParaRPr lang="he-IL" dirty="0"/>
          </a:p>
        </p:txBody>
      </p:sp>
      <p:sp>
        <p:nvSpPr>
          <p:cNvPr id="4" name="Slide Number Placeholder 3"/>
          <p:cNvSpPr>
            <a:spLocks noGrp="1"/>
          </p:cNvSpPr>
          <p:nvPr>
            <p:ph type="sldNum" sz="quarter" idx="5"/>
          </p:nvPr>
        </p:nvSpPr>
        <p:spPr/>
        <p:txBody>
          <a:bodyPr/>
          <a:lstStyle/>
          <a:p>
            <a:fld id="{123C78F5-5A45-4F29-8BF1-BDB6DE7EB81D}" type="slidenum">
              <a:rPr lang="he-IL" smtClean="0"/>
              <a:t>20</a:t>
            </a:fld>
            <a:endParaRPr lang="he-IL"/>
          </a:p>
        </p:txBody>
      </p:sp>
    </p:spTree>
    <p:extLst>
      <p:ext uri="{BB962C8B-B14F-4D97-AF65-F5344CB8AC3E}">
        <p14:creationId xmlns:p14="http://schemas.microsoft.com/office/powerpoint/2010/main" val="14610361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123C78F5-5A45-4F29-8BF1-BDB6DE7EB81D}" type="slidenum">
              <a:rPr lang="he-IL" smtClean="0"/>
              <a:t>21</a:t>
            </a:fld>
            <a:endParaRPr lang="he-IL"/>
          </a:p>
        </p:txBody>
      </p:sp>
    </p:spTree>
    <p:extLst>
      <p:ext uri="{BB962C8B-B14F-4D97-AF65-F5344CB8AC3E}">
        <p14:creationId xmlns:p14="http://schemas.microsoft.com/office/powerpoint/2010/main" val="15648366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123C78F5-5A45-4F29-8BF1-BDB6DE7EB81D}" type="slidenum">
              <a:rPr lang="he-IL" smtClean="0"/>
              <a:t>22</a:t>
            </a:fld>
            <a:endParaRPr lang="he-IL"/>
          </a:p>
        </p:txBody>
      </p:sp>
    </p:spTree>
    <p:extLst>
      <p:ext uri="{BB962C8B-B14F-4D97-AF65-F5344CB8AC3E}">
        <p14:creationId xmlns:p14="http://schemas.microsoft.com/office/powerpoint/2010/main" val="27947125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123C78F5-5A45-4F29-8BF1-BDB6DE7EB81D}" type="slidenum">
              <a:rPr lang="he-IL" smtClean="0"/>
              <a:t>28</a:t>
            </a:fld>
            <a:endParaRPr lang="he-IL"/>
          </a:p>
        </p:txBody>
      </p:sp>
    </p:spTree>
    <p:extLst>
      <p:ext uri="{BB962C8B-B14F-4D97-AF65-F5344CB8AC3E}">
        <p14:creationId xmlns:p14="http://schemas.microsoft.com/office/powerpoint/2010/main" val="17830861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123C78F5-5A45-4F29-8BF1-BDB6DE7EB81D}" type="slidenum">
              <a:rPr lang="he-IL" smtClean="0"/>
              <a:t>34</a:t>
            </a:fld>
            <a:endParaRPr lang="he-IL"/>
          </a:p>
        </p:txBody>
      </p:sp>
    </p:spTree>
    <p:extLst>
      <p:ext uri="{BB962C8B-B14F-4D97-AF65-F5344CB8AC3E}">
        <p14:creationId xmlns:p14="http://schemas.microsoft.com/office/powerpoint/2010/main" val="8874409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in the case where the algorithm plays the zombie, the reward is positive</a:t>
            </a:r>
          </a:p>
          <a:p>
            <a:r>
              <a:rPr lang="en-US" dirty="0"/>
              <a:t>In general it can be noticed that there is learning against all the agents in all the games.</a:t>
            </a:r>
          </a:p>
          <a:p>
            <a:r>
              <a:rPr lang="en-US" dirty="0"/>
              <a:t>There is absolute success (convergence to optimal policy) against the constant agents</a:t>
            </a:r>
          </a:p>
          <a:p>
            <a:r>
              <a:rPr lang="en-US" dirty="0"/>
              <a:t>On the other hand, in games against the random agents, there is partial success but a significant upward trend in almost all cases.</a:t>
            </a:r>
          </a:p>
          <a:p>
            <a:r>
              <a:rPr lang="en-US" dirty="0"/>
              <a:t>In all cases except against the random agent in the game in the smallest board.</a:t>
            </a:r>
          </a:p>
          <a:p>
            <a:r>
              <a:rPr lang="en-US" dirty="0"/>
              <a:t>Because at this stage we have not examined the results in relation to any optimal method, we can not say if these are the best results the agent could achieve, but these are good and satisfactory results - there is general learning in all board sizes and against all agents</a:t>
            </a:r>
            <a:endParaRPr lang="he-IL" dirty="0"/>
          </a:p>
        </p:txBody>
      </p:sp>
      <p:sp>
        <p:nvSpPr>
          <p:cNvPr id="4" name="Slide Number Placeholder 3"/>
          <p:cNvSpPr>
            <a:spLocks noGrp="1"/>
          </p:cNvSpPr>
          <p:nvPr>
            <p:ph type="sldNum" sz="quarter" idx="5"/>
          </p:nvPr>
        </p:nvSpPr>
        <p:spPr/>
        <p:txBody>
          <a:bodyPr/>
          <a:lstStyle/>
          <a:p>
            <a:fld id="{123C78F5-5A45-4F29-8BF1-BDB6DE7EB81D}" type="slidenum">
              <a:rPr lang="he-IL" smtClean="0"/>
              <a:t>40</a:t>
            </a:fld>
            <a:endParaRPr lang="he-IL"/>
          </a:p>
        </p:txBody>
      </p:sp>
    </p:spTree>
    <p:extLst>
      <p:ext uri="{BB962C8B-B14F-4D97-AF65-F5344CB8AC3E}">
        <p14:creationId xmlns:p14="http://schemas.microsoft.com/office/powerpoint/2010/main" val="30934723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3B4B5AD-6900-4AAB-8E0A-F3B10092E509}" type="datetimeFigureOut">
              <a:rPr lang="he-IL" smtClean="0"/>
              <a:t>ב'/אדר/תשפ"א</a:t>
            </a:fld>
            <a:endParaRPr lang="he-IL"/>
          </a:p>
        </p:txBody>
      </p:sp>
      <p:sp>
        <p:nvSpPr>
          <p:cNvPr id="5" name="Footer Placeholder 4"/>
          <p:cNvSpPr>
            <a:spLocks noGrp="1"/>
          </p:cNvSpPr>
          <p:nvPr>
            <p:ph type="ftr" sz="quarter" idx="11"/>
          </p:nvPr>
        </p:nvSpPr>
        <p:spPr>
          <a:xfrm>
            <a:off x="1876424" y="5410201"/>
            <a:ext cx="5124886" cy="365125"/>
          </a:xfrm>
        </p:spPr>
        <p:txBody>
          <a:bodyPr/>
          <a:lstStyle/>
          <a:p>
            <a:endParaRPr lang="he-IL"/>
          </a:p>
        </p:txBody>
      </p:sp>
      <p:sp>
        <p:nvSpPr>
          <p:cNvPr id="6" name="Slide Number Placeholder 5"/>
          <p:cNvSpPr>
            <a:spLocks noGrp="1"/>
          </p:cNvSpPr>
          <p:nvPr>
            <p:ph type="sldNum" sz="quarter" idx="12"/>
          </p:nvPr>
        </p:nvSpPr>
        <p:spPr>
          <a:xfrm>
            <a:off x="9896911" y="5410199"/>
            <a:ext cx="771089" cy="365125"/>
          </a:xfrm>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33473016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1263885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36805136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CFA0502-C091-412B-B270-44F0A705EE0B}" type="slidenum">
              <a:rPr lang="he-IL" smtClean="0"/>
              <a:t>‹#›</a:t>
            </a:fld>
            <a:endParaRPr lang="he-IL"/>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7256494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22513678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17370173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33817517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16632317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60619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42093977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18785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2163027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2901112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9268414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1125264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2679066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3B4B5AD-6900-4AAB-8E0A-F3B10092E509}" type="datetimeFigureOut">
              <a:rPr lang="he-IL" smtClean="0"/>
              <a:t>ב'/אדר/תשפ"א</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CFA0502-C091-412B-B270-44F0A705EE0B}" type="slidenum">
              <a:rPr lang="he-IL" smtClean="0"/>
              <a:t>‹#›</a:t>
            </a:fld>
            <a:endParaRPr lang="he-IL"/>
          </a:p>
        </p:txBody>
      </p:sp>
    </p:spTree>
    <p:extLst>
      <p:ext uri="{BB962C8B-B14F-4D97-AF65-F5344CB8AC3E}">
        <p14:creationId xmlns:p14="http://schemas.microsoft.com/office/powerpoint/2010/main" val="2157964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3B4B5AD-6900-4AAB-8E0A-F3B10092E509}" type="datetimeFigureOut">
              <a:rPr lang="he-IL" smtClean="0"/>
              <a:t>ב'/אדר/תשפ"א</a:t>
            </a:fld>
            <a:endParaRPr lang="he-IL"/>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he-IL"/>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CFA0502-C091-412B-B270-44F0A705EE0B}" type="slidenum">
              <a:rPr lang="he-IL" smtClean="0"/>
              <a:t>‹#›</a:t>
            </a:fld>
            <a:endParaRPr lang="he-IL"/>
          </a:p>
        </p:txBody>
      </p:sp>
    </p:spTree>
    <p:extLst>
      <p:ext uri="{BB962C8B-B14F-4D97-AF65-F5344CB8AC3E}">
        <p14:creationId xmlns:p14="http://schemas.microsoft.com/office/powerpoint/2010/main" val="3961490545"/>
      </p:ext>
    </p:extLst>
  </p:cSld>
  <p:clrMap bg1="dk1" tx1="lt1" bg2="dk2" tx2="lt2" accent1="accent1" accent2="accent2" accent3="accent3" accent4="accent4" accent5="accent5" accent6="accent6" hlink="hlink" folHlink="folHlink"/>
  <p:sldLayoutIdLst>
    <p:sldLayoutId id="2147484017" r:id="rId1"/>
    <p:sldLayoutId id="2147484018" r:id="rId2"/>
    <p:sldLayoutId id="2147484019" r:id="rId3"/>
    <p:sldLayoutId id="2147484020" r:id="rId4"/>
    <p:sldLayoutId id="2147484021" r:id="rId5"/>
    <p:sldLayoutId id="2147484022" r:id="rId6"/>
    <p:sldLayoutId id="2147484023" r:id="rId7"/>
    <p:sldLayoutId id="2147484024" r:id="rId8"/>
    <p:sldLayoutId id="2147484025" r:id="rId9"/>
    <p:sldLayoutId id="2147484026" r:id="rId10"/>
    <p:sldLayoutId id="2147484027" r:id="rId11"/>
    <p:sldLayoutId id="2147484028" r:id="rId12"/>
    <p:sldLayoutId id="2147484029" r:id="rId13"/>
    <p:sldLayoutId id="2147484030" r:id="rId14"/>
    <p:sldLayoutId id="2147484031" r:id="rId15"/>
    <p:sldLayoutId id="2147484032" r:id="rId16"/>
    <p:sldLayoutId id="2147484033" r:id="rId17"/>
  </p:sldLayoutIdLst>
  <p:txStyles>
    <p:titleStyle>
      <a:lvl1pPr algn="l" defTabSz="914400" rtl="1"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r" defTabSz="914400" rtl="1"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r" defTabSz="914400" rtl="1"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r" defTabSz="914400" rtl="1"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hemeOverride" Target="../theme/themeOverr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hemeOverride" Target="../theme/themeOverr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hemeOverride" Target="../theme/themeOverr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hemeOverride" Target="../theme/themeOverr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hemeOverride" Target="../theme/themeOverr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hemeOverride" Target="../theme/themeOverr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2.xml"/><Relationship Id="rId1" Type="http://schemas.openxmlformats.org/officeDocument/2006/relationships/themeOverride" Target="../theme/themeOverride18.xml"/></Relationships>
</file>

<file path=ppt/slides/_rels/slide19.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hemeOverride" Target="../theme/themeOverride19.xml"/><Relationship Id="rId5" Type="http://schemas.openxmlformats.org/officeDocument/2006/relationships/image" Target="../media/image19.png"/><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20.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21.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22.xml"/></Relationships>
</file>

<file path=ppt/slides/_rels/slide2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0.png"/><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hemeOverride" Target="../theme/themeOverride23.xml"/><Relationship Id="rId6" Type="http://schemas.openxmlformats.org/officeDocument/2006/relationships/diagramQuickStyle" Target="../diagrams/quickStyle1.xml"/><Relationship Id="rId11" Type="http://schemas.openxmlformats.org/officeDocument/2006/relationships/image" Target="../media/image4.png"/><Relationship Id="rId5" Type="http://schemas.openxmlformats.org/officeDocument/2006/relationships/diagramLayout" Target="../diagrams/layout1.xml"/><Relationship Id="rId10" Type="http://schemas.openxmlformats.org/officeDocument/2006/relationships/image" Target="../media/image22.png"/><Relationship Id="rId4" Type="http://schemas.openxmlformats.org/officeDocument/2006/relationships/diagramData" Target="../diagrams/data1.xml"/><Relationship Id="rId9"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slideLayout" Target="../slideLayouts/slideLayout2.xml"/><Relationship Id="rId1" Type="http://schemas.openxmlformats.org/officeDocument/2006/relationships/themeOverride" Target="../theme/themeOverr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Layout" Target="../slideLayouts/slideLayout2.xml"/><Relationship Id="rId1" Type="http://schemas.openxmlformats.org/officeDocument/2006/relationships/themeOverride" Target="../theme/themeOverride25.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6.xml"/></Relationships>
</file>

<file path=ppt/slides/_rels/slide2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4.jpeg"/><Relationship Id="rId7" Type="http://schemas.openxmlformats.org/officeDocument/2006/relationships/image" Target="../media/image220.png"/><Relationship Id="rId2" Type="http://schemas.openxmlformats.org/officeDocument/2006/relationships/slideLayout" Target="../slideLayouts/slideLayout2.xml"/><Relationship Id="rId1" Type="http://schemas.openxmlformats.org/officeDocument/2006/relationships/themeOverride" Target="../theme/themeOverride27.xml"/><Relationship Id="rId6" Type="http://schemas.openxmlformats.org/officeDocument/2006/relationships/image" Target="../media/image210.png"/><Relationship Id="rId5" Type="http://schemas.openxmlformats.org/officeDocument/2006/relationships/image" Target="../media/image200.png"/><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hemeOverride" Target="../theme/themeOverride28.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9.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0.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slideLayout" Target="../slideLayouts/slideLayout2.xml"/><Relationship Id="rId1" Type="http://schemas.openxmlformats.org/officeDocument/2006/relationships/themeOverride" Target="../theme/themeOverride31.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29.png"/><Relationship Id="rId2" Type="http://schemas.openxmlformats.org/officeDocument/2006/relationships/slideLayout" Target="../slideLayouts/slideLayout2.xml"/><Relationship Id="rId1" Type="http://schemas.openxmlformats.org/officeDocument/2006/relationships/themeOverride" Target="../theme/themeOverride32.xml"/><Relationship Id="rId6" Type="http://schemas.openxmlformats.org/officeDocument/2006/relationships/image" Target="../media/image270.png"/><Relationship Id="rId5" Type="http://schemas.openxmlformats.org/officeDocument/2006/relationships/image" Target="../media/image260.png"/><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33.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hemeOverride" Target="../theme/themeOverride34.xml"/><Relationship Id="rId4" Type="http://schemas.openxmlformats.org/officeDocument/2006/relationships/image" Target="../media/image30.png"/></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slideLayout" Target="../slideLayouts/slideLayout2.xml"/><Relationship Id="rId1" Type="http://schemas.openxmlformats.org/officeDocument/2006/relationships/themeOverride" Target="../theme/themeOverride35.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slideLayout" Target="../slideLayouts/slideLayout2.xml"/><Relationship Id="rId1" Type="http://schemas.openxmlformats.org/officeDocument/2006/relationships/themeOverride" Target="../theme/themeOverride36.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7.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8.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9.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4.xml"/><Relationship Id="rId5" Type="http://schemas.openxmlformats.org/officeDocument/2006/relationships/image" Target="../media/image4.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hemeOverride" Target="../theme/themeOverride40.xml"/><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41.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42.xml"/><Relationship Id="rId4" Type="http://schemas.openxmlformats.org/officeDocument/2006/relationships/image" Target="../media/image33.png"/></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slideLayout" Target="../slideLayouts/slideLayout2.xml"/><Relationship Id="rId1" Type="http://schemas.openxmlformats.org/officeDocument/2006/relationships/themeOverride" Target="../theme/themeOverride43.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slideLayout" Target="../slideLayouts/slideLayout2.xml"/><Relationship Id="rId1" Type="http://schemas.openxmlformats.org/officeDocument/2006/relationships/themeOverride" Target="../theme/themeOverride44.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5.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6.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47.xml"/><Relationship Id="rId4" Type="http://schemas.openxmlformats.org/officeDocument/2006/relationships/image" Target="../media/image35.pn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8.xml"/></Relationships>
</file>

<file path=ppt/slides/_rels/slide4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slideLayout" Target="../slideLayouts/slideLayout2.xml"/><Relationship Id="rId1" Type="http://schemas.openxmlformats.org/officeDocument/2006/relationships/themeOverride" Target="../theme/themeOverride4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5.xml"/><Relationship Id="rId5" Type="http://schemas.openxmlformats.org/officeDocument/2006/relationships/image" Target="../media/image6.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6.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hemeOverride" Target="../theme/themeOverr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F98EF-BC26-44EB-9B99-656756C87132}"/>
              </a:ext>
            </a:extLst>
          </p:cNvPr>
          <p:cNvSpPr>
            <a:spLocks noGrp="1"/>
          </p:cNvSpPr>
          <p:nvPr>
            <p:ph type="ctrTitle"/>
          </p:nvPr>
        </p:nvSpPr>
        <p:spPr/>
        <p:txBody>
          <a:bodyPr/>
          <a:lstStyle/>
          <a:p>
            <a:r>
              <a:rPr lang="en-US" dirty="0"/>
              <a:t>Progress Report</a:t>
            </a:r>
            <a:endParaRPr lang="he-IL" dirty="0"/>
          </a:p>
        </p:txBody>
      </p:sp>
      <p:sp>
        <p:nvSpPr>
          <p:cNvPr id="3" name="Subtitle 2">
            <a:extLst>
              <a:ext uri="{FF2B5EF4-FFF2-40B4-BE49-F238E27FC236}">
                <a16:creationId xmlns:a16="http://schemas.microsoft.com/office/drawing/2014/main" id="{F53F3A01-7D44-4259-B740-727A754E2487}"/>
              </a:ext>
            </a:extLst>
          </p:cNvPr>
          <p:cNvSpPr>
            <a:spLocks noGrp="1"/>
          </p:cNvSpPr>
          <p:nvPr>
            <p:ph type="subTitle" idx="1"/>
          </p:nvPr>
        </p:nvSpPr>
        <p:spPr/>
        <p:txBody>
          <a:bodyPr/>
          <a:lstStyle/>
          <a:p>
            <a:r>
              <a:rPr lang="en-US" dirty="0"/>
              <a:t>Zero-sum stochastic game – Light against zombies</a:t>
            </a:r>
          </a:p>
          <a:p>
            <a:r>
              <a:rPr lang="en-US" dirty="0"/>
              <a:t>Eliav shalelashvili</a:t>
            </a:r>
            <a:endParaRPr lang="he-IL" dirty="0"/>
          </a:p>
        </p:txBody>
      </p:sp>
    </p:spTree>
    <p:extLst>
      <p:ext uri="{BB962C8B-B14F-4D97-AF65-F5344CB8AC3E}">
        <p14:creationId xmlns:p14="http://schemas.microsoft.com/office/powerpoint/2010/main" val="225366060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fifth frame of the game</a:t>
            </a:r>
            <a:endParaRPr lang="he-IL" dirty="0"/>
          </a:p>
        </p:txBody>
      </p:sp>
      <p:pic>
        <p:nvPicPr>
          <p:cNvPr id="8" name="Content Placeholder 7">
            <a:extLst>
              <a:ext uri="{FF2B5EF4-FFF2-40B4-BE49-F238E27FC236}">
                <a16:creationId xmlns:a16="http://schemas.microsoft.com/office/drawing/2014/main" id="{6445EA30-D104-49C0-AABC-C55C0452D7C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5" name="TextBox 4">
            <a:extLst>
              <a:ext uri="{FF2B5EF4-FFF2-40B4-BE49-F238E27FC236}">
                <a16:creationId xmlns:a16="http://schemas.microsoft.com/office/drawing/2014/main" id="{B5365C4A-FBBE-4B75-AA28-B57F612F57CD}"/>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0</a:t>
            </a:r>
          </a:p>
          <a:p>
            <a:pPr marL="285750" indent="-285750">
              <a:buFont typeface="Arial" panose="020B0604020202020204" pitchFamily="34" charset="0"/>
              <a:buChar char="•"/>
            </a:pPr>
            <a:r>
              <a:rPr lang="en-US" dirty="0"/>
              <a:t>Light reward: 0</a:t>
            </a:r>
          </a:p>
        </p:txBody>
      </p:sp>
    </p:spTree>
    <p:extLst>
      <p:ext uri="{BB962C8B-B14F-4D97-AF65-F5344CB8AC3E}">
        <p14:creationId xmlns:p14="http://schemas.microsoft.com/office/powerpoint/2010/main" val="1238928309"/>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sixth frame of the game</a:t>
            </a:r>
            <a:endParaRPr lang="he-IL" dirty="0"/>
          </a:p>
        </p:txBody>
      </p:sp>
      <p:pic>
        <p:nvPicPr>
          <p:cNvPr id="8" name="Content Placeholder 7">
            <a:extLst>
              <a:ext uri="{FF2B5EF4-FFF2-40B4-BE49-F238E27FC236}">
                <a16:creationId xmlns:a16="http://schemas.microsoft.com/office/drawing/2014/main" id="{634F15B3-8AF3-4307-BA3B-270587688D4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5" name="TextBox 4">
            <a:extLst>
              <a:ext uri="{FF2B5EF4-FFF2-40B4-BE49-F238E27FC236}">
                <a16:creationId xmlns:a16="http://schemas.microsoft.com/office/drawing/2014/main" id="{94F9879D-450C-485C-96E7-CDC8A4BE53DD}"/>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0</a:t>
            </a:r>
          </a:p>
          <a:p>
            <a:pPr marL="285750" indent="-285750">
              <a:buFont typeface="Arial" panose="020B0604020202020204" pitchFamily="34" charset="0"/>
              <a:buChar char="•"/>
            </a:pPr>
            <a:r>
              <a:rPr lang="en-US" dirty="0"/>
              <a:t>Light reward: 0</a:t>
            </a:r>
          </a:p>
        </p:txBody>
      </p:sp>
    </p:spTree>
    <p:extLst>
      <p:ext uri="{BB962C8B-B14F-4D97-AF65-F5344CB8AC3E}">
        <p14:creationId xmlns:p14="http://schemas.microsoft.com/office/powerpoint/2010/main" val="1130434342"/>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7</a:t>
            </a:r>
            <a:r>
              <a:rPr lang="en-US" baseline="30000" dirty="0"/>
              <a:t>th</a:t>
            </a:r>
            <a:r>
              <a:rPr lang="en-US" dirty="0"/>
              <a:t> frame</a:t>
            </a:r>
            <a:endParaRPr lang="he-IL" dirty="0"/>
          </a:p>
        </p:txBody>
      </p:sp>
      <p:pic>
        <p:nvPicPr>
          <p:cNvPr id="12" name="Content Placeholder 11">
            <a:extLst>
              <a:ext uri="{FF2B5EF4-FFF2-40B4-BE49-F238E27FC236}">
                <a16:creationId xmlns:a16="http://schemas.microsoft.com/office/drawing/2014/main" id="{A60ED292-2395-4FA4-A8CD-6189EED4F46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5" name="TextBox 4">
            <a:extLst>
              <a:ext uri="{FF2B5EF4-FFF2-40B4-BE49-F238E27FC236}">
                <a16:creationId xmlns:a16="http://schemas.microsoft.com/office/drawing/2014/main" id="{94F9879D-450C-485C-96E7-CDC8A4BE53DD}"/>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0</a:t>
            </a:r>
          </a:p>
          <a:p>
            <a:pPr marL="285750" indent="-285750">
              <a:buFont typeface="Arial" panose="020B0604020202020204" pitchFamily="34" charset="0"/>
              <a:buChar char="•"/>
            </a:pPr>
            <a:r>
              <a:rPr lang="en-US" dirty="0"/>
              <a:t>Light reward: 0</a:t>
            </a:r>
          </a:p>
        </p:txBody>
      </p:sp>
      <p:sp>
        <p:nvSpPr>
          <p:cNvPr id="13" name="Oval 12">
            <a:extLst>
              <a:ext uri="{FF2B5EF4-FFF2-40B4-BE49-F238E27FC236}">
                <a16:creationId xmlns:a16="http://schemas.microsoft.com/office/drawing/2014/main" id="{3846B07B-138E-4E95-99C0-19CB1C12E3C9}"/>
              </a:ext>
            </a:extLst>
          </p:cNvPr>
          <p:cNvSpPr/>
          <p:nvPr/>
        </p:nvSpPr>
        <p:spPr>
          <a:xfrm>
            <a:off x="8460914" y="2615381"/>
            <a:ext cx="1337187" cy="785044"/>
          </a:xfrm>
          <a:prstGeom prst="ellipse">
            <a:avLst/>
          </a:prstGeom>
          <a:noFill/>
        </p:spPr>
        <p:style>
          <a:lnRef idx="2">
            <a:schemeClr val="accent3">
              <a:shade val="50000"/>
            </a:schemeClr>
          </a:lnRef>
          <a:fillRef idx="1">
            <a:schemeClr val="accent3"/>
          </a:fillRef>
          <a:effectRef idx="0">
            <a:schemeClr val="accent3"/>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3539065565"/>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8</a:t>
            </a:r>
            <a:r>
              <a:rPr lang="en-US" baseline="30000" dirty="0"/>
              <a:t>th</a:t>
            </a:r>
            <a:r>
              <a:rPr lang="en-US" dirty="0"/>
              <a:t> frame</a:t>
            </a:r>
            <a:endParaRPr lang="he-IL" dirty="0"/>
          </a:p>
        </p:txBody>
      </p:sp>
      <p:pic>
        <p:nvPicPr>
          <p:cNvPr id="7" name="Content Placeholder 6">
            <a:extLst>
              <a:ext uri="{FF2B5EF4-FFF2-40B4-BE49-F238E27FC236}">
                <a16:creationId xmlns:a16="http://schemas.microsoft.com/office/drawing/2014/main" id="{31DF6FF1-5CE4-4237-8A05-376293630E3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5" name="TextBox 4">
            <a:extLst>
              <a:ext uri="{FF2B5EF4-FFF2-40B4-BE49-F238E27FC236}">
                <a16:creationId xmlns:a16="http://schemas.microsoft.com/office/drawing/2014/main" id="{94F9879D-450C-485C-96E7-CDC8A4BE53DD}"/>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1</a:t>
            </a:r>
          </a:p>
          <a:p>
            <a:pPr marL="285750" indent="-285750">
              <a:buFont typeface="Arial" panose="020B0604020202020204" pitchFamily="34" charset="0"/>
              <a:buChar char="•"/>
            </a:pPr>
            <a:r>
              <a:rPr lang="en-US" dirty="0"/>
              <a:t>Light reward: -1</a:t>
            </a:r>
          </a:p>
        </p:txBody>
      </p:sp>
      <p:sp>
        <p:nvSpPr>
          <p:cNvPr id="11" name="Oval 10">
            <a:extLst>
              <a:ext uri="{FF2B5EF4-FFF2-40B4-BE49-F238E27FC236}">
                <a16:creationId xmlns:a16="http://schemas.microsoft.com/office/drawing/2014/main" id="{3DC8F2AB-1C73-4315-A695-4E06B6F3BB2A}"/>
              </a:ext>
            </a:extLst>
          </p:cNvPr>
          <p:cNvSpPr/>
          <p:nvPr/>
        </p:nvSpPr>
        <p:spPr>
          <a:xfrm>
            <a:off x="8460914" y="3106998"/>
            <a:ext cx="1337187" cy="785044"/>
          </a:xfrm>
          <a:prstGeom prst="ellipse">
            <a:avLst/>
          </a:prstGeom>
          <a:noFill/>
        </p:spPr>
        <p:style>
          <a:lnRef idx="2">
            <a:schemeClr val="accent3">
              <a:shade val="50000"/>
            </a:schemeClr>
          </a:lnRef>
          <a:fillRef idx="1">
            <a:schemeClr val="accent3"/>
          </a:fillRef>
          <a:effectRef idx="0">
            <a:schemeClr val="accent3"/>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2321756586"/>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9</a:t>
            </a:r>
            <a:r>
              <a:rPr lang="en-US" baseline="30000" dirty="0"/>
              <a:t>th</a:t>
            </a:r>
            <a:r>
              <a:rPr lang="en-US" dirty="0"/>
              <a:t> frame</a:t>
            </a:r>
            <a:endParaRPr lang="he-IL" dirty="0"/>
          </a:p>
        </p:txBody>
      </p:sp>
      <p:pic>
        <p:nvPicPr>
          <p:cNvPr id="8" name="Content Placeholder 7">
            <a:extLst>
              <a:ext uri="{FF2B5EF4-FFF2-40B4-BE49-F238E27FC236}">
                <a16:creationId xmlns:a16="http://schemas.microsoft.com/office/drawing/2014/main" id="{D502B803-114A-45F7-B278-2DD003E606E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5" name="TextBox 4">
            <a:extLst>
              <a:ext uri="{FF2B5EF4-FFF2-40B4-BE49-F238E27FC236}">
                <a16:creationId xmlns:a16="http://schemas.microsoft.com/office/drawing/2014/main" id="{94F9879D-450C-485C-96E7-CDC8A4BE53DD}"/>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1</a:t>
            </a:r>
          </a:p>
          <a:p>
            <a:pPr marL="285750" indent="-285750">
              <a:buFont typeface="Arial" panose="020B0604020202020204" pitchFamily="34" charset="0"/>
              <a:buChar char="•"/>
            </a:pPr>
            <a:r>
              <a:rPr lang="en-US" dirty="0"/>
              <a:t>Light reward: -1</a:t>
            </a:r>
          </a:p>
        </p:txBody>
      </p:sp>
    </p:spTree>
    <p:extLst>
      <p:ext uri="{BB962C8B-B14F-4D97-AF65-F5344CB8AC3E}">
        <p14:creationId xmlns:p14="http://schemas.microsoft.com/office/powerpoint/2010/main" val="738078690"/>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10</a:t>
            </a:r>
            <a:r>
              <a:rPr lang="en-US" baseline="30000" dirty="0"/>
              <a:t>th</a:t>
            </a:r>
            <a:r>
              <a:rPr lang="en-US" dirty="0"/>
              <a:t> frame</a:t>
            </a:r>
            <a:endParaRPr lang="he-IL" dirty="0"/>
          </a:p>
        </p:txBody>
      </p:sp>
      <p:pic>
        <p:nvPicPr>
          <p:cNvPr id="8" name="Content Placeholder 7">
            <a:extLst>
              <a:ext uri="{FF2B5EF4-FFF2-40B4-BE49-F238E27FC236}">
                <a16:creationId xmlns:a16="http://schemas.microsoft.com/office/drawing/2014/main" id="{65431360-B9AE-4981-9BA2-1C643BF9083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5" name="TextBox 4">
            <a:extLst>
              <a:ext uri="{FF2B5EF4-FFF2-40B4-BE49-F238E27FC236}">
                <a16:creationId xmlns:a16="http://schemas.microsoft.com/office/drawing/2014/main" id="{94F9879D-450C-485C-96E7-CDC8A4BE53DD}"/>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0</a:t>
            </a:r>
          </a:p>
          <a:p>
            <a:pPr marL="285750" indent="-285750">
              <a:buFont typeface="Arial" panose="020B0604020202020204" pitchFamily="34" charset="0"/>
              <a:buChar char="•"/>
            </a:pPr>
            <a:r>
              <a:rPr lang="en-US" dirty="0"/>
              <a:t>Light reward: 0</a:t>
            </a:r>
          </a:p>
        </p:txBody>
      </p:sp>
    </p:spTree>
    <p:extLst>
      <p:ext uri="{BB962C8B-B14F-4D97-AF65-F5344CB8AC3E}">
        <p14:creationId xmlns:p14="http://schemas.microsoft.com/office/powerpoint/2010/main" val="1947829933"/>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11</a:t>
            </a:r>
            <a:r>
              <a:rPr lang="en-US" baseline="30000" dirty="0"/>
              <a:t>th</a:t>
            </a:r>
            <a:r>
              <a:rPr lang="en-US" dirty="0"/>
              <a:t> frame</a:t>
            </a:r>
            <a:endParaRPr lang="he-IL" dirty="0"/>
          </a:p>
        </p:txBody>
      </p:sp>
      <p:pic>
        <p:nvPicPr>
          <p:cNvPr id="8" name="Content Placeholder 7">
            <a:extLst>
              <a:ext uri="{FF2B5EF4-FFF2-40B4-BE49-F238E27FC236}">
                <a16:creationId xmlns:a16="http://schemas.microsoft.com/office/drawing/2014/main" id="{4A5D54ED-7BD5-4C47-B92C-270F0660BCD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5" name="TextBox 4">
            <a:extLst>
              <a:ext uri="{FF2B5EF4-FFF2-40B4-BE49-F238E27FC236}">
                <a16:creationId xmlns:a16="http://schemas.microsoft.com/office/drawing/2014/main" id="{94F9879D-450C-485C-96E7-CDC8A4BE53DD}"/>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0</a:t>
            </a:r>
          </a:p>
          <a:p>
            <a:pPr marL="285750" indent="-285750">
              <a:buFont typeface="Arial" panose="020B0604020202020204" pitchFamily="34" charset="0"/>
              <a:buChar char="•"/>
            </a:pPr>
            <a:r>
              <a:rPr lang="en-US" dirty="0"/>
              <a:t>Light reward: 0</a:t>
            </a:r>
          </a:p>
        </p:txBody>
      </p:sp>
    </p:spTree>
    <p:extLst>
      <p:ext uri="{BB962C8B-B14F-4D97-AF65-F5344CB8AC3E}">
        <p14:creationId xmlns:p14="http://schemas.microsoft.com/office/powerpoint/2010/main" val="1698448199"/>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12</a:t>
            </a:r>
            <a:r>
              <a:rPr lang="en-US" baseline="30000" dirty="0"/>
              <a:t>th</a:t>
            </a:r>
            <a:r>
              <a:rPr lang="en-US" dirty="0"/>
              <a:t> frame</a:t>
            </a:r>
            <a:endParaRPr lang="he-IL" dirty="0"/>
          </a:p>
        </p:txBody>
      </p:sp>
      <p:pic>
        <p:nvPicPr>
          <p:cNvPr id="8" name="Content Placeholder 7">
            <a:extLst>
              <a:ext uri="{FF2B5EF4-FFF2-40B4-BE49-F238E27FC236}">
                <a16:creationId xmlns:a16="http://schemas.microsoft.com/office/drawing/2014/main" id="{C24EF911-4B40-44B4-B274-8130EC44118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5" name="TextBox 4">
            <a:extLst>
              <a:ext uri="{FF2B5EF4-FFF2-40B4-BE49-F238E27FC236}">
                <a16:creationId xmlns:a16="http://schemas.microsoft.com/office/drawing/2014/main" id="{94F9879D-450C-485C-96E7-CDC8A4BE53DD}"/>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0</a:t>
            </a:r>
          </a:p>
          <a:p>
            <a:pPr marL="285750" indent="-285750">
              <a:buFont typeface="Arial" panose="020B0604020202020204" pitchFamily="34" charset="0"/>
              <a:buChar char="•"/>
            </a:pPr>
            <a:r>
              <a:rPr lang="en-US" dirty="0"/>
              <a:t>Light reward: 0</a:t>
            </a:r>
          </a:p>
        </p:txBody>
      </p:sp>
    </p:spTree>
    <p:extLst>
      <p:ext uri="{BB962C8B-B14F-4D97-AF65-F5344CB8AC3E}">
        <p14:creationId xmlns:p14="http://schemas.microsoft.com/office/powerpoint/2010/main" val="4134900022"/>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13</a:t>
            </a:r>
            <a:r>
              <a:rPr lang="en-US" baseline="30000" dirty="0"/>
              <a:t>th</a:t>
            </a:r>
            <a:r>
              <a:rPr lang="en-US" dirty="0"/>
              <a:t> frame</a:t>
            </a:r>
            <a:endParaRPr lang="he-IL" dirty="0"/>
          </a:p>
        </p:txBody>
      </p:sp>
      <p:pic>
        <p:nvPicPr>
          <p:cNvPr id="7" name="Content Placeholder 6">
            <a:extLst>
              <a:ext uri="{FF2B5EF4-FFF2-40B4-BE49-F238E27FC236}">
                <a16:creationId xmlns:a16="http://schemas.microsoft.com/office/drawing/2014/main" id="{58CB7039-97C4-4842-A3CA-01D0BEACB2E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5" name="TextBox 4">
            <a:extLst>
              <a:ext uri="{FF2B5EF4-FFF2-40B4-BE49-F238E27FC236}">
                <a16:creationId xmlns:a16="http://schemas.microsoft.com/office/drawing/2014/main" id="{94F9879D-450C-485C-96E7-CDC8A4BE53DD}"/>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0</a:t>
            </a:r>
          </a:p>
          <a:p>
            <a:pPr marL="285750" indent="-285750">
              <a:buFont typeface="Arial" panose="020B0604020202020204" pitchFamily="34" charset="0"/>
              <a:buChar char="•"/>
            </a:pPr>
            <a:r>
              <a:rPr lang="en-US" dirty="0"/>
              <a:t>Light reward: 0</a:t>
            </a:r>
          </a:p>
        </p:txBody>
      </p:sp>
    </p:spTree>
    <p:extLst>
      <p:ext uri="{BB962C8B-B14F-4D97-AF65-F5344CB8AC3E}">
        <p14:creationId xmlns:p14="http://schemas.microsoft.com/office/powerpoint/2010/main" val="4228255718"/>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B0507-015B-4D8F-9055-4CA593BE1C29}"/>
              </a:ext>
            </a:extLst>
          </p:cNvPr>
          <p:cNvSpPr>
            <a:spLocks noGrp="1"/>
          </p:cNvSpPr>
          <p:nvPr>
            <p:ph type="title"/>
          </p:nvPr>
        </p:nvSpPr>
        <p:spPr>
          <a:xfrm>
            <a:off x="1141413" y="315734"/>
            <a:ext cx="9905998" cy="1478570"/>
          </a:xfrm>
        </p:spPr>
        <p:txBody>
          <a:bodyPr/>
          <a:lstStyle/>
          <a:p>
            <a:r>
              <a:rPr lang="en-US" dirty="0"/>
              <a:t>Game-play demonstration</a:t>
            </a:r>
            <a:endParaRPr lang="he-IL" dirty="0"/>
          </a:p>
        </p:txBody>
      </p:sp>
      <p:pic>
        <p:nvPicPr>
          <p:cNvPr id="3" name="Light against Zombies 2021-02-14 18-50-51">
            <a:hlinkClick r:id="" action="ppaction://media"/>
            <a:extLst>
              <a:ext uri="{FF2B5EF4-FFF2-40B4-BE49-F238E27FC236}">
                <a16:creationId xmlns:a16="http://schemas.microsoft.com/office/drawing/2014/main" id="{656DBC9A-1AAE-4FEF-83F9-25750542F659}"/>
              </a:ext>
            </a:extLst>
          </p:cNvPr>
          <p:cNvPicPr>
            <a:picLocks noGrp="1" noChangeAspect="1"/>
          </p:cNvPicPr>
          <p:nvPr>
            <p:ph idx="1"/>
            <a:videoFile r:link="rId3"/>
            <p:extLst>
              <p:ext uri="{DAA4B4D4-6D71-4841-9C94-3DE7FCFB9230}">
                <p14:media xmlns:p14="http://schemas.microsoft.com/office/powerpoint/2010/main" r:embed="rId2"/>
              </p:ext>
            </p:extLst>
          </p:nvPr>
        </p:nvPicPr>
        <p:blipFill rotWithShape="1">
          <a:blip r:embed="rId5"/>
          <a:srcRect t="-1" r="33035" b="33038"/>
          <a:stretch/>
        </p:blipFill>
        <p:spPr>
          <a:xfrm>
            <a:off x="1649413" y="1793875"/>
            <a:ext cx="8890000" cy="4445000"/>
          </a:xfrm>
        </p:spPr>
      </p:pic>
    </p:spTree>
    <p:extLst>
      <p:ext uri="{BB962C8B-B14F-4D97-AF65-F5344CB8AC3E}">
        <p14:creationId xmlns:p14="http://schemas.microsoft.com/office/powerpoint/2010/main" val="4557877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6C161-6712-4FDA-9DA7-4CD9956C043B}"/>
              </a:ext>
            </a:extLst>
          </p:cNvPr>
          <p:cNvSpPr>
            <a:spLocks noGrp="1"/>
          </p:cNvSpPr>
          <p:nvPr>
            <p:ph type="title"/>
          </p:nvPr>
        </p:nvSpPr>
        <p:spPr/>
        <p:txBody>
          <a:bodyPr/>
          <a:lstStyle/>
          <a:p>
            <a:r>
              <a:rPr lang="en-US" dirty="0"/>
              <a:t>Table of contents</a:t>
            </a:r>
            <a:endParaRPr lang="he-IL" dirty="0"/>
          </a:p>
        </p:txBody>
      </p:sp>
      <p:sp>
        <p:nvSpPr>
          <p:cNvPr id="3" name="Content Placeholder 2">
            <a:extLst>
              <a:ext uri="{FF2B5EF4-FFF2-40B4-BE49-F238E27FC236}">
                <a16:creationId xmlns:a16="http://schemas.microsoft.com/office/drawing/2014/main" id="{D61EC056-C98D-402A-A3B1-038262C952B9}"/>
              </a:ext>
            </a:extLst>
          </p:cNvPr>
          <p:cNvSpPr>
            <a:spLocks noGrp="1"/>
          </p:cNvSpPr>
          <p:nvPr>
            <p:ph idx="1"/>
          </p:nvPr>
        </p:nvSpPr>
        <p:spPr/>
        <p:txBody>
          <a:bodyPr/>
          <a:lstStyle/>
          <a:p>
            <a:pPr algn="l" rtl="0"/>
            <a:r>
              <a:rPr lang="en-US" dirty="0"/>
              <a:t>Game Environment – The Problem of Light Against Zombies</a:t>
            </a:r>
          </a:p>
          <a:p>
            <a:pPr algn="l" rtl="0"/>
            <a:r>
              <a:rPr lang="en-US" dirty="0"/>
              <a:t>Framework Implementation</a:t>
            </a:r>
          </a:p>
          <a:p>
            <a:pPr algn="l" rtl="0"/>
            <a:r>
              <a:rPr lang="en-US" dirty="0"/>
              <a:t>Learning Agents</a:t>
            </a:r>
          </a:p>
          <a:p>
            <a:pPr algn="l" rtl="0"/>
            <a:r>
              <a:rPr lang="en-US" dirty="0"/>
              <a:t>Game Scenarios</a:t>
            </a:r>
          </a:p>
          <a:p>
            <a:pPr algn="l" rtl="0"/>
            <a:r>
              <a:rPr lang="en-US" dirty="0"/>
              <a:t>Game Evaluation</a:t>
            </a:r>
            <a:endParaRPr lang="he-IL" dirty="0"/>
          </a:p>
        </p:txBody>
      </p:sp>
    </p:spTree>
    <p:extLst>
      <p:ext uri="{BB962C8B-B14F-4D97-AF65-F5344CB8AC3E}">
        <p14:creationId xmlns:p14="http://schemas.microsoft.com/office/powerpoint/2010/main" val="1724918253"/>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AACB2-CE17-4F28-8119-2B5F02C30576}"/>
              </a:ext>
            </a:extLst>
          </p:cNvPr>
          <p:cNvSpPr>
            <a:spLocks noGrp="1"/>
          </p:cNvSpPr>
          <p:nvPr>
            <p:ph type="title"/>
          </p:nvPr>
        </p:nvSpPr>
        <p:spPr/>
        <p:txBody>
          <a:bodyPr/>
          <a:lstStyle/>
          <a:p>
            <a:r>
              <a:rPr lang="en-US" dirty="0"/>
              <a:t>Framework implementation</a:t>
            </a:r>
            <a:endParaRPr lang="he-IL" dirty="0"/>
          </a:p>
        </p:txBody>
      </p:sp>
      <p:sp>
        <p:nvSpPr>
          <p:cNvPr id="3" name="Content Placeholder 2">
            <a:extLst>
              <a:ext uri="{FF2B5EF4-FFF2-40B4-BE49-F238E27FC236}">
                <a16:creationId xmlns:a16="http://schemas.microsoft.com/office/drawing/2014/main" id="{89E0EA0A-AD33-479F-92A4-0945C6BD7637}"/>
              </a:ext>
            </a:extLst>
          </p:cNvPr>
          <p:cNvSpPr>
            <a:spLocks noGrp="1"/>
          </p:cNvSpPr>
          <p:nvPr>
            <p:ph idx="1"/>
          </p:nvPr>
        </p:nvSpPr>
        <p:spPr>
          <a:xfrm>
            <a:off x="924152" y="2097088"/>
            <a:ext cx="10340519" cy="4142687"/>
          </a:xfrm>
        </p:spPr>
        <p:txBody>
          <a:bodyPr>
            <a:normAutofit lnSpcReduction="10000"/>
          </a:bodyPr>
          <a:lstStyle/>
          <a:p>
            <a:pPr algn="l" rtl="0"/>
            <a:r>
              <a:rPr lang="en-US" dirty="0"/>
              <a:t>Building a framework that is able to communicate with an interface of generic type of any agent, turned to be an integrated and significant part of the project</a:t>
            </a:r>
          </a:p>
          <a:p>
            <a:pPr algn="l" rtl="0"/>
            <a:r>
              <a:rPr lang="en-US" dirty="0"/>
              <a:t>We built a </a:t>
            </a:r>
            <a:r>
              <a:rPr lang="en-US" u="sng" dirty="0"/>
              <a:t>framework</a:t>
            </a:r>
            <a:r>
              <a:rPr lang="en-US" dirty="0"/>
              <a:t> for developing and comparing reinforcement learning algorithms</a:t>
            </a:r>
          </a:p>
          <a:p>
            <a:pPr lvl="1" algn="l" rtl="0"/>
            <a:r>
              <a:rPr lang="en-US" dirty="0"/>
              <a:t>More than 20 classes and interfaces</a:t>
            </a:r>
          </a:p>
          <a:p>
            <a:pPr lvl="1" algn="l" rtl="0"/>
            <a:r>
              <a:rPr lang="en-US" dirty="0"/>
              <a:t>Four simple agents </a:t>
            </a:r>
          </a:p>
          <a:p>
            <a:pPr lvl="1" algn="l" rtl="0"/>
            <a:r>
              <a:rPr lang="en-US" dirty="0"/>
              <a:t>A learning agent from the Reinforcement Learning domain</a:t>
            </a:r>
          </a:p>
          <a:p>
            <a:pPr algn="l" rtl="0"/>
            <a:r>
              <a:rPr lang="en-US" dirty="0"/>
              <a:t>It currently contains the game of “Light against Zombie” and supports teaching agents as both players</a:t>
            </a:r>
          </a:p>
          <a:p>
            <a:pPr marL="0" indent="0" algn="l" rtl="0">
              <a:buNone/>
            </a:pPr>
            <a:endParaRPr lang="he-IL" dirty="0"/>
          </a:p>
        </p:txBody>
      </p:sp>
    </p:spTree>
    <p:extLst>
      <p:ext uri="{BB962C8B-B14F-4D97-AF65-F5344CB8AC3E}">
        <p14:creationId xmlns:p14="http://schemas.microsoft.com/office/powerpoint/2010/main" val="1871236091"/>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AACB2-CE17-4F28-8119-2B5F02C30576}"/>
              </a:ext>
            </a:extLst>
          </p:cNvPr>
          <p:cNvSpPr>
            <a:spLocks noGrp="1"/>
          </p:cNvSpPr>
          <p:nvPr>
            <p:ph type="title"/>
          </p:nvPr>
        </p:nvSpPr>
        <p:spPr/>
        <p:txBody>
          <a:bodyPr/>
          <a:lstStyle/>
          <a:p>
            <a:r>
              <a:rPr lang="en-US" dirty="0"/>
              <a:t>running the framework</a:t>
            </a:r>
            <a:endParaRPr lang="he-IL" dirty="0"/>
          </a:p>
        </p:txBody>
      </p:sp>
      <p:sp>
        <p:nvSpPr>
          <p:cNvPr id="3" name="Content Placeholder 2">
            <a:extLst>
              <a:ext uri="{FF2B5EF4-FFF2-40B4-BE49-F238E27FC236}">
                <a16:creationId xmlns:a16="http://schemas.microsoft.com/office/drawing/2014/main" id="{89E0EA0A-AD33-479F-92A4-0945C6BD7637}"/>
              </a:ext>
            </a:extLst>
          </p:cNvPr>
          <p:cNvSpPr>
            <a:spLocks noGrp="1"/>
          </p:cNvSpPr>
          <p:nvPr>
            <p:ph idx="1"/>
          </p:nvPr>
        </p:nvSpPr>
        <p:spPr>
          <a:xfrm>
            <a:off x="1311604" y="2097088"/>
            <a:ext cx="9905999" cy="4007248"/>
          </a:xfrm>
        </p:spPr>
        <p:txBody>
          <a:bodyPr>
            <a:normAutofit/>
          </a:bodyPr>
          <a:lstStyle/>
          <a:p>
            <a:pPr marL="0" indent="0" algn="l" rtl="0">
              <a:buNone/>
            </a:pPr>
            <a:r>
              <a:rPr lang="en-US" dirty="0"/>
              <a:t>1. Define configuration:</a:t>
            </a:r>
          </a:p>
          <a:p>
            <a:pPr lvl="1" algn="l" rtl="0"/>
            <a:r>
              <a:rPr lang="en-US" dirty="0"/>
              <a:t>Interactive mode - Boolean</a:t>
            </a:r>
          </a:p>
          <a:p>
            <a:pPr lvl="2" algn="l" rtl="0"/>
            <a:r>
              <a:rPr lang="en-US" dirty="0"/>
              <a:t>Display width/height</a:t>
            </a:r>
          </a:p>
          <a:p>
            <a:pPr lvl="1" algn="l" rtl="0"/>
            <a:r>
              <a:rPr lang="en-US" dirty="0"/>
              <a:t>Number of training and validation episodes </a:t>
            </a:r>
          </a:p>
          <a:p>
            <a:pPr lvl="1" algn="l" rtl="0"/>
            <a:r>
              <a:rPr lang="en-US" dirty="0"/>
              <a:t>Number of zombies per episode</a:t>
            </a:r>
          </a:p>
          <a:p>
            <a:pPr lvl="1" algn="l" rtl="0"/>
            <a:r>
              <a:rPr lang="en-US" dirty="0"/>
              <a:t>Light size</a:t>
            </a:r>
          </a:p>
          <a:p>
            <a:pPr lvl="1" algn="l" rtl="0"/>
            <a:r>
              <a:rPr lang="en-US" dirty="0"/>
              <a:t>Board width/height</a:t>
            </a:r>
          </a:p>
          <a:p>
            <a:pPr lvl="1" algn="l" rtl="0"/>
            <a:r>
              <a:rPr lang="en-US" dirty="0"/>
              <a:t>Maximum hit points</a:t>
            </a:r>
          </a:p>
          <a:p>
            <a:pPr lvl="1" algn="l" rtl="0"/>
            <a:r>
              <a:rPr lang="en-US" dirty="0"/>
              <a:t>Heal ratio</a:t>
            </a:r>
            <a:endParaRPr lang="he-IL" dirty="0"/>
          </a:p>
        </p:txBody>
      </p:sp>
    </p:spTree>
    <p:extLst>
      <p:ext uri="{BB962C8B-B14F-4D97-AF65-F5344CB8AC3E}">
        <p14:creationId xmlns:p14="http://schemas.microsoft.com/office/powerpoint/2010/main" val="2930257408"/>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514908-7EB7-49AB-A271-D965023BC99A}"/>
              </a:ext>
            </a:extLst>
          </p:cNvPr>
          <p:cNvSpPr>
            <a:spLocks noGrp="1"/>
          </p:cNvSpPr>
          <p:nvPr>
            <p:ph idx="1"/>
          </p:nvPr>
        </p:nvSpPr>
        <p:spPr>
          <a:xfrm>
            <a:off x="1236663" y="1609913"/>
            <a:ext cx="9905999" cy="4238437"/>
          </a:xfrm>
        </p:spPr>
        <p:txBody>
          <a:bodyPr>
            <a:normAutofit/>
          </a:bodyPr>
          <a:lstStyle/>
          <a:p>
            <a:pPr marL="0" indent="0" algn="l" rtl="0">
              <a:buNone/>
            </a:pPr>
            <a:r>
              <a:rPr lang="en-US" dirty="0"/>
              <a:t>2. Competitors definition:</a:t>
            </a:r>
          </a:p>
          <a:p>
            <a:pPr lvl="1" algn="l" rtl="0"/>
            <a:r>
              <a:rPr lang="en-US" dirty="0"/>
              <a:t>Each agent must implement some basic methods in order to participate the game:</a:t>
            </a:r>
          </a:p>
          <a:p>
            <a:pPr lvl="2" algn="l" rtl="0"/>
            <a:r>
              <a:rPr lang="en-US" dirty="0"/>
              <a:t>Given a state, choose action</a:t>
            </a:r>
          </a:p>
          <a:p>
            <a:pPr lvl="2" algn="l" rtl="0"/>
            <a:r>
              <a:rPr lang="en-US" dirty="0"/>
              <a:t>Learning by batches of (state, action, next state, reward)</a:t>
            </a:r>
          </a:p>
          <a:p>
            <a:pPr lvl="1" algn="l" rtl="0"/>
            <a:r>
              <a:rPr lang="en-US" dirty="0"/>
              <a:t>Example:</a:t>
            </a:r>
          </a:p>
          <a:p>
            <a:pPr lvl="2" algn="l" rtl="0"/>
            <a:r>
              <a:rPr lang="en-US" dirty="0"/>
              <a:t>Uniform distribution agent as the zombie player</a:t>
            </a:r>
          </a:p>
          <a:p>
            <a:pPr lvl="3" algn="l" rtl="0"/>
            <a:r>
              <a:rPr lang="en-US" dirty="0"/>
              <a:t>Given a state, choosing action from uniform distribution</a:t>
            </a:r>
          </a:p>
          <a:p>
            <a:pPr lvl="3" algn="l" rtl="0"/>
            <a:r>
              <a:rPr lang="en-US" dirty="0"/>
              <a:t>None</a:t>
            </a:r>
          </a:p>
          <a:p>
            <a:pPr marL="0" indent="0" algn="l" rtl="0">
              <a:buNone/>
            </a:pPr>
            <a:r>
              <a:rPr lang="en-US" dirty="0"/>
              <a:t>3. Run the scenario of two agents playing Light and Zombie</a:t>
            </a:r>
          </a:p>
        </p:txBody>
      </p:sp>
      <p:sp>
        <p:nvSpPr>
          <p:cNvPr id="6" name="Title 1">
            <a:extLst>
              <a:ext uri="{FF2B5EF4-FFF2-40B4-BE49-F238E27FC236}">
                <a16:creationId xmlns:a16="http://schemas.microsoft.com/office/drawing/2014/main" id="{41CDD564-3565-4354-9632-BB3DF4A3AB9A}"/>
              </a:ext>
            </a:extLst>
          </p:cNvPr>
          <p:cNvSpPr txBox="1">
            <a:spLocks/>
          </p:cNvSpPr>
          <p:nvPr/>
        </p:nvSpPr>
        <p:spPr>
          <a:xfrm>
            <a:off x="1143001" y="361344"/>
            <a:ext cx="9905998" cy="1478570"/>
          </a:xfrm>
          <a:prstGeom prst="rect">
            <a:avLst/>
          </a:prstGeom>
        </p:spPr>
        <p:txBody>
          <a:bodyPr vert="horz" lIns="91440" tIns="45720" rIns="91440" bIns="45720" rtlCol="0" anchor="ctr">
            <a:normAutofit/>
          </a:bodyPr>
          <a:lstStyle>
            <a:lvl1pPr algn="l" defTabSz="914400" rtl="1"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t>running the framework</a:t>
            </a:r>
            <a:endParaRPr lang="he-IL" dirty="0"/>
          </a:p>
        </p:txBody>
      </p:sp>
    </p:spTree>
    <p:extLst>
      <p:ext uri="{BB962C8B-B14F-4D97-AF65-F5344CB8AC3E}">
        <p14:creationId xmlns:p14="http://schemas.microsoft.com/office/powerpoint/2010/main" val="43668597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1026" name="Picture 2" descr="Image result for reinforcement learning environment">
            <a:extLst>
              <a:ext uri="{FF2B5EF4-FFF2-40B4-BE49-F238E27FC236}">
                <a16:creationId xmlns:a16="http://schemas.microsoft.com/office/drawing/2014/main" id="{B0541C35-B54F-4E98-8B5E-FAA1C250B8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4710" y="3981672"/>
            <a:ext cx="4266200" cy="28009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3" name="Rectangle 32">
            <a:extLst>
              <a:ext uri="{FF2B5EF4-FFF2-40B4-BE49-F238E27FC236}">
                <a16:creationId xmlns:a16="http://schemas.microsoft.com/office/drawing/2014/main" id="{B3A0E73F-934B-4AB1-93C8-5E4A4CA524BB}"/>
              </a:ext>
            </a:extLst>
          </p:cNvPr>
          <p:cNvSpPr/>
          <p:nvPr/>
        </p:nvSpPr>
        <p:spPr>
          <a:xfrm>
            <a:off x="5399773" y="4232632"/>
            <a:ext cx="1511166" cy="102990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9" name="Rectangle 28">
            <a:extLst>
              <a:ext uri="{FF2B5EF4-FFF2-40B4-BE49-F238E27FC236}">
                <a16:creationId xmlns:a16="http://schemas.microsoft.com/office/drawing/2014/main" id="{53D1B2B6-6EC5-4701-9661-13BF234BEE44}"/>
              </a:ext>
            </a:extLst>
          </p:cNvPr>
          <p:cNvSpPr/>
          <p:nvPr/>
        </p:nvSpPr>
        <p:spPr>
          <a:xfrm>
            <a:off x="5621154" y="5486400"/>
            <a:ext cx="1087654" cy="102990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 name="Title 1">
            <a:extLst>
              <a:ext uri="{FF2B5EF4-FFF2-40B4-BE49-F238E27FC236}">
                <a16:creationId xmlns:a16="http://schemas.microsoft.com/office/drawing/2014/main" id="{667324D3-9BE6-4D48-ABB9-B00F6211C080}"/>
              </a:ext>
            </a:extLst>
          </p:cNvPr>
          <p:cNvSpPr>
            <a:spLocks noGrp="1"/>
          </p:cNvSpPr>
          <p:nvPr>
            <p:ph type="title"/>
          </p:nvPr>
        </p:nvSpPr>
        <p:spPr>
          <a:xfrm>
            <a:off x="1719073" y="77542"/>
            <a:ext cx="8165592" cy="1478570"/>
          </a:xfrm>
        </p:spPr>
        <p:txBody>
          <a:bodyPr/>
          <a:lstStyle/>
          <a:p>
            <a:r>
              <a:rPr lang="en-US" dirty="0"/>
              <a:t>running the framework - summary</a:t>
            </a:r>
            <a:endParaRPr lang="he-IL" dirty="0"/>
          </a:p>
        </p:txBody>
      </p:sp>
      <p:graphicFrame>
        <p:nvGraphicFramePr>
          <p:cNvPr id="4" name="Content Placeholder 3">
            <a:extLst>
              <a:ext uri="{FF2B5EF4-FFF2-40B4-BE49-F238E27FC236}">
                <a16:creationId xmlns:a16="http://schemas.microsoft.com/office/drawing/2014/main" id="{3054C392-5D63-4D45-9330-DADD11351290}"/>
              </a:ext>
            </a:extLst>
          </p:cNvPr>
          <p:cNvGraphicFramePr>
            <a:graphicFrameLocks noGrp="1"/>
          </p:cNvGraphicFramePr>
          <p:nvPr>
            <p:ph idx="1"/>
            <p:extLst>
              <p:ext uri="{D42A27DB-BD31-4B8C-83A1-F6EECF244321}">
                <p14:modId xmlns:p14="http://schemas.microsoft.com/office/powerpoint/2010/main" val="2091685092"/>
              </p:ext>
            </p:extLst>
          </p:nvPr>
        </p:nvGraphicFramePr>
        <p:xfrm>
          <a:off x="2487209" y="1371600"/>
          <a:ext cx="7217582" cy="24346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4" name="Picture 13">
            <a:extLst>
              <a:ext uri="{FF2B5EF4-FFF2-40B4-BE49-F238E27FC236}">
                <a16:creationId xmlns:a16="http://schemas.microsoft.com/office/drawing/2014/main" id="{FC250452-BB4F-4586-B402-FA58079622F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621154" y="6185920"/>
            <a:ext cx="985328" cy="554248"/>
          </a:xfrm>
          <a:prstGeom prst="rect">
            <a:avLst/>
          </a:prstGeom>
        </p:spPr>
      </p:pic>
      <p:sp>
        <p:nvSpPr>
          <p:cNvPr id="16" name="TextBox 15">
            <a:extLst>
              <a:ext uri="{FF2B5EF4-FFF2-40B4-BE49-F238E27FC236}">
                <a16:creationId xmlns:a16="http://schemas.microsoft.com/office/drawing/2014/main" id="{4C185513-6CB1-4479-A4CB-6206C7E4BD8B}"/>
              </a:ext>
            </a:extLst>
          </p:cNvPr>
          <p:cNvSpPr txBox="1"/>
          <p:nvPr/>
        </p:nvSpPr>
        <p:spPr>
          <a:xfrm>
            <a:off x="5618272" y="6299229"/>
            <a:ext cx="985328" cy="369332"/>
          </a:xfrm>
          <a:prstGeom prst="rect">
            <a:avLst/>
          </a:prstGeom>
          <a:noFill/>
        </p:spPr>
        <p:txBody>
          <a:bodyPr wrap="square" rtlCol="1">
            <a:spAutoFit/>
          </a:bodyPr>
          <a:lstStyle/>
          <a:p>
            <a:pPr algn="ctr"/>
            <a:r>
              <a:rPr lang="en-US" dirty="0"/>
              <a:t>ZOMBIE</a:t>
            </a:r>
            <a:endParaRPr lang="he-IL" dirty="0"/>
          </a:p>
        </p:txBody>
      </p:sp>
      <p:pic>
        <p:nvPicPr>
          <p:cNvPr id="30" name="Picture 29">
            <a:extLst>
              <a:ext uri="{FF2B5EF4-FFF2-40B4-BE49-F238E27FC236}">
                <a16:creationId xmlns:a16="http://schemas.microsoft.com/office/drawing/2014/main" id="{CF57D381-6D0F-417C-97E7-3F8356DC8021}"/>
              </a:ext>
            </a:extLst>
          </p:cNvPr>
          <p:cNvPicPr>
            <a:picLocks noChangeAspect="1"/>
          </p:cNvPicPr>
          <p:nvPr/>
        </p:nvPicPr>
        <p:blipFill>
          <a:blip r:embed="rId10"/>
          <a:stretch>
            <a:fillRect/>
          </a:stretch>
        </p:blipFill>
        <p:spPr>
          <a:xfrm>
            <a:off x="5621154" y="5588704"/>
            <a:ext cx="985328" cy="554247"/>
          </a:xfrm>
          <a:prstGeom prst="rect">
            <a:avLst/>
          </a:prstGeom>
        </p:spPr>
      </p:pic>
      <p:sp>
        <p:nvSpPr>
          <p:cNvPr id="31" name="TextBox 30">
            <a:extLst>
              <a:ext uri="{FF2B5EF4-FFF2-40B4-BE49-F238E27FC236}">
                <a16:creationId xmlns:a16="http://schemas.microsoft.com/office/drawing/2014/main" id="{9D9D0204-770F-4C98-B8E6-5B452C6BBF5D}"/>
              </a:ext>
            </a:extLst>
          </p:cNvPr>
          <p:cNvSpPr txBox="1"/>
          <p:nvPr/>
        </p:nvSpPr>
        <p:spPr>
          <a:xfrm>
            <a:off x="5621154" y="5702646"/>
            <a:ext cx="985328" cy="369332"/>
          </a:xfrm>
          <a:prstGeom prst="rect">
            <a:avLst/>
          </a:prstGeom>
          <a:noFill/>
        </p:spPr>
        <p:txBody>
          <a:bodyPr wrap="square" rtlCol="1">
            <a:spAutoFit/>
          </a:bodyPr>
          <a:lstStyle/>
          <a:p>
            <a:pPr algn="ctr"/>
            <a:r>
              <a:rPr lang="en-US" dirty="0"/>
              <a:t>LIGHT</a:t>
            </a:r>
            <a:endParaRPr lang="he-IL" dirty="0"/>
          </a:p>
        </p:txBody>
      </p:sp>
      <p:pic>
        <p:nvPicPr>
          <p:cNvPr id="34" name="Picture 33">
            <a:extLst>
              <a:ext uri="{FF2B5EF4-FFF2-40B4-BE49-F238E27FC236}">
                <a16:creationId xmlns:a16="http://schemas.microsoft.com/office/drawing/2014/main" id="{B5A279B7-971E-4F14-8BE7-60E203AB5D84}"/>
              </a:ext>
            </a:extLst>
          </p:cNvPr>
          <p:cNvPicPr>
            <a:picLocks noChangeAspect="1"/>
          </p:cNvPicPr>
          <p:nvPr/>
        </p:nvPicPr>
        <p:blipFill>
          <a:blip r:embed="rId11"/>
          <a:stretch>
            <a:fillRect/>
          </a:stretch>
        </p:blipFill>
        <p:spPr>
          <a:xfrm>
            <a:off x="5468217" y="4251571"/>
            <a:ext cx="1376276" cy="688138"/>
          </a:xfrm>
          <a:prstGeom prst="rect">
            <a:avLst/>
          </a:prstGeom>
        </p:spPr>
      </p:pic>
    </p:spTree>
    <p:extLst>
      <p:ext uri="{BB962C8B-B14F-4D97-AF65-F5344CB8AC3E}">
        <p14:creationId xmlns:p14="http://schemas.microsoft.com/office/powerpoint/2010/main" val="24110244"/>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5B73E-A6FF-4A14-81A7-3753167BE797}"/>
              </a:ext>
            </a:extLst>
          </p:cNvPr>
          <p:cNvSpPr>
            <a:spLocks noGrp="1"/>
          </p:cNvSpPr>
          <p:nvPr>
            <p:ph type="title"/>
          </p:nvPr>
        </p:nvSpPr>
        <p:spPr>
          <a:xfrm>
            <a:off x="1143001" y="345051"/>
            <a:ext cx="9905998" cy="1478570"/>
          </a:xfrm>
        </p:spPr>
        <p:txBody>
          <a:bodyPr/>
          <a:lstStyle/>
          <a:p>
            <a:r>
              <a:rPr lang="en-US" dirty="0"/>
              <a:t>Games and agents</a:t>
            </a:r>
            <a:endParaRPr lang="he-IL" dirty="0"/>
          </a:p>
        </p:txBody>
      </p:sp>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EAC64B1E-68EB-4155-A638-8BCC60D6427F}"/>
                  </a:ext>
                </a:extLst>
              </p:cNvPr>
              <p:cNvSpPr>
                <a:spLocks noGrp="1"/>
              </p:cNvSpPr>
              <p:nvPr>
                <p:ph idx="1"/>
              </p:nvPr>
            </p:nvSpPr>
            <p:spPr>
              <a:xfrm>
                <a:off x="1143001" y="1578929"/>
                <a:ext cx="9905999" cy="4226647"/>
              </a:xfrm>
            </p:spPr>
            <p:txBody>
              <a:bodyPr>
                <a:normAutofit/>
              </a:bodyPr>
              <a:lstStyle/>
              <a:p>
                <a:pPr algn="l" rtl="0"/>
                <a:r>
                  <a:rPr lang="en-US" dirty="0"/>
                  <a:t>Squared Game Boards of: </a:t>
                </a:r>
                <a14:m>
                  <m:oMath xmlns:m="http://schemas.openxmlformats.org/officeDocument/2006/math">
                    <m:r>
                      <a:rPr lang="en-US" i="1" dirty="0" smtClean="0">
                        <a:latin typeface="Cambria Math" panose="02040503050406030204" pitchFamily="18" charset="0"/>
                      </a:rPr>
                      <m:t>1</m:t>
                    </m:r>
                    <m:r>
                      <a:rPr lang="en-US" b="0" i="1" dirty="0" smtClean="0">
                        <a:latin typeface="Cambria Math" panose="02040503050406030204" pitchFamily="18" charset="0"/>
                      </a:rPr>
                      <m:t>0</m:t>
                    </m:r>
                    <m:r>
                      <a:rPr lang="en-US" b="0" i="1" dirty="0" smtClean="0">
                        <a:latin typeface="Cambria Math" panose="02040503050406030204" pitchFamily="18" charset="0"/>
                      </a:rPr>
                      <m:t>, </m:t>
                    </m:r>
                    <m:r>
                      <a:rPr lang="en-US" b="0" i="1" dirty="0" smtClean="0">
                        <a:latin typeface="Cambria Math" panose="02040503050406030204" pitchFamily="18" charset="0"/>
                        <a:ea typeface="Cambria Math" panose="02040503050406030204" pitchFamily="18" charset="0"/>
                      </a:rPr>
                      <m:t>2</m:t>
                    </m:r>
                    <m:r>
                      <a:rPr lang="en-US" i="1" dirty="0">
                        <a:latin typeface="Cambria Math" panose="02040503050406030204" pitchFamily="18" charset="0"/>
                      </a:rPr>
                      <m:t>0</m:t>
                    </m:r>
                    <m:r>
                      <a:rPr lang="en-US" i="1" dirty="0">
                        <a:latin typeface="Cambria Math" panose="02040503050406030204" pitchFamily="18" charset="0"/>
                      </a:rPr>
                      <m:t>, </m:t>
                    </m:r>
                    <m:r>
                      <a:rPr lang="en-US" b="0" i="1" dirty="0" smtClean="0">
                        <a:latin typeface="Cambria Math" panose="02040503050406030204" pitchFamily="18" charset="0"/>
                        <a:ea typeface="Cambria Math" panose="02040503050406030204" pitchFamily="18" charset="0"/>
                      </a:rPr>
                      <m:t>30</m:t>
                    </m:r>
                  </m:oMath>
                </a14:m>
                <a:endParaRPr lang="he-IL" dirty="0"/>
              </a:p>
              <a:p>
                <a:pPr algn="l" rtl="0"/>
                <a:r>
                  <a:rPr lang="en-US" dirty="0"/>
                  <a:t>Simple Agents: </a:t>
                </a:r>
              </a:p>
              <a:p>
                <a:pPr lvl="1" algn="l" rtl="0"/>
                <a:r>
                  <a:rPr lang="en-US" dirty="0"/>
                  <a:t>Single Action</a:t>
                </a:r>
              </a:p>
              <a:p>
                <a:pPr lvl="1" algn="l" rtl="0"/>
                <a:r>
                  <a:rPr lang="en-US" dirty="0"/>
                  <a:t>Double Action</a:t>
                </a:r>
              </a:p>
              <a:p>
                <a:pPr lvl="1" algn="l" rtl="0"/>
                <a:r>
                  <a:rPr lang="en-US" dirty="0"/>
                  <a:t>Uniform</a:t>
                </a:r>
              </a:p>
              <a:p>
                <a:pPr lvl="1" algn="l" rtl="0"/>
                <a:r>
                  <a:rPr lang="en-US" dirty="0"/>
                  <a:t>Gaussian</a:t>
                </a:r>
              </a:p>
              <a:p>
                <a:pPr algn="l" rtl="0"/>
                <a:r>
                  <a:rPr lang="en-US" dirty="0"/>
                  <a:t>Learning Agent:</a:t>
                </a:r>
              </a:p>
              <a:p>
                <a:pPr lvl="1" algn="l" rtl="0"/>
                <a:r>
                  <a:rPr lang="en-US" dirty="0"/>
                  <a:t>Double Deep Q-Learning</a:t>
                </a:r>
                <a:endParaRPr lang="he-IL" dirty="0"/>
              </a:p>
            </p:txBody>
          </p:sp>
        </mc:Choice>
        <mc:Fallback xmlns="">
          <p:sp>
            <p:nvSpPr>
              <p:cNvPr id="7" name="Content Placeholder 2">
                <a:extLst>
                  <a:ext uri="{FF2B5EF4-FFF2-40B4-BE49-F238E27FC236}">
                    <a16:creationId xmlns:a16="http://schemas.microsoft.com/office/drawing/2014/main" id="{EAC64B1E-68EB-4155-A638-8BCC60D6427F}"/>
                  </a:ext>
                </a:extLst>
              </p:cNvPr>
              <p:cNvSpPr>
                <a:spLocks noGrp="1" noRot="1" noChangeAspect="1" noMove="1" noResize="1" noEditPoints="1" noAdjustHandles="1" noChangeArrowheads="1" noChangeShapeType="1" noTextEdit="1"/>
              </p:cNvSpPr>
              <p:nvPr>
                <p:ph idx="1"/>
              </p:nvPr>
            </p:nvSpPr>
            <p:spPr>
              <a:xfrm>
                <a:off x="1143001" y="1578929"/>
                <a:ext cx="9905999" cy="4226647"/>
              </a:xfrm>
              <a:blipFill>
                <a:blip r:embed="rId3"/>
                <a:stretch>
                  <a:fillRect l="-1292" t="-1876"/>
                </a:stretch>
              </a:blipFill>
            </p:spPr>
            <p:txBody>
              <a:bodyPr/>
              <a:lstStyle/>
              <a:p>
                <a:r>
                  <a:rPr lang="he-IL">
                    <a:noFill/>
                  </a:rPr>
                  <a:t> </a:t>
                </a:r>
              </a:p>
            </p:txBody>
          </p:sp>
        </mc:Fallback>
      </mc:AlternateContent>
    </p:spTree>
    <p:extLst>
      <p:ext uri="{BB962C8B-B14F-4D97-AF65-F5344CB8AC3E}">
        <p14:creationId xmlns:p14="http://schemas.microsoft.com/office/powerpoint/2010/main" val="4172229850"/>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F4818-44DF-4311-A093-AE67A5975484}"/>
              </a:ext>
            </a:extLst>
          </p:cNvPr>
          <p:cNvSpPr>
            <a:spLocks noGrp="1"/>
          </p:cNvSpPr>
          <p:nvPr>
            <p:ph type="title"/>
          </p:nvPr>
        </p:nvSpPr>
        <p:spPr/>
        <p:txBody>
          <a:bodyPr/>
          <a:lstStyle/>
          <a:p>
            <a:r>
              <a:rPr lang="en-US" dirty="0"/>
              <a:t>Simple Agents elaboration</a:t>
            </a:r>
            <a:endParaRPr lang="he-IL"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43AB076-C77C-4ABB-898C-1CAC92454AED}"/>
                  </a:ext>
                </a:extLst>
              </p:cNvPr>
              <p:cNvSpPr>
                <a:spLocks noGrp="1"/>
              </p:cNvSpPr>
              <p:nvPr>
                <p:ph idx="1"/>
              </p:nvPr>
            </p:nvSpPr>
            <p:spPr>
              <a:xfrm>
                <a:off x="1141412" y="2249486"/>
                <a:ext cx="9905999" cy="4187889"/>
              </a:xfrm>
            </p:spPr>
            <p:txBody>
              <a:bodyPr>
                <a:normAutofit/>
              </a:bodyPr>
              <a:lstStyle/>
              <a:p>
                <a:pPr algn="l" rtl="0"/>
                <a:r>
                  <a:rPr lang="en-US" dirty="0"/>
                  <a:t>From a given set of N possible actions</a:t>
                </a:r>
              </a:p>
              <a:p>
                <a:pPr algn="l" rtl="0"/>
                <a:r>
                  <a:rPr lang="en-US" u="sng" dirty="0"/>
                  <a:t>Single Action </a:t>
                </a:r>
                <a:r>
                  <a:rPr lang="en-US" dirty="0"/>
                  <a:t>- picks the first action</a:t>
                </a:r>
              </a:p>
              <a:p>
                <a:pPr algn="l" rtl="0"/>
                <a:r>
                  <a:rPr lang="en-US" u="sng" dirty="0"/>
                  <a:t>Double Action</a:t>
                </a:r>
                <a:r>
                  <a:rPr lang="en-US" dirty="0"/>
                  <a:t> - picks the first and middle actions</a:t>
                </a:r>
              </a:p>
              <a:p>
                <a:pPr algn="l" rtl="0"/>
                <a:r>
                  <a:rPr lang="en-US" u="sng" dirty="0"/>
                  <a:t>Uniform Action</a:t>
                </a:r>
                <a:r>
                  <a:rPr lang="en-US" dirty="0"/>
                  <a:t> - picks a uniformly action</a:t>
                </a:r>
              </a:p>
              <a:p>
                <a:pPr algn="l" rtl="0"/>
                <a:r>
                  <a:rPr lang="en-US" u="sng" dirty="0"/>
                  <a:t>Gaussian Action</a:t>
                </a:r>
                <a:r>
                  <a:rPr lang="en-US" dirty="0"/>
                  <a:t> - picks an action from the normal distribution with:</a:t>
                </a:r>
              </a:p>
              <a:p>
                <a:pPr lvl="1" algn="l" rtl="0"/>
                <a:r>
                  <a:rPr lang="en-US" dirty="0"/>
                  <a:t>Mean - middle action</a:t>
                </a:r>
              </a:p>
              <a:p>
                <a:pPr lvl="1" algn="l" rtl="0"/>
                <a:r>
                  <a:rPr lang="en-US" dirty="0"/>
                  <a:t>Standard deviation - </a:t>
                </a:r>
                <a14:m>
                  <m:oMath xmlns:m="http://schemas.openxmlformats.org/officeDocument/2006/math">
                    <m:f>
                      <m:fPr>
                        <m:ctrlPr>
                          <a:rPr lang="en-US"/>
                        </m:ctrlPr>
                      </m:fPr>
                      <m:num>
                        <m:r>
                          <a:rPr lang="en-US"/>
                          <m:t>𝑁</m:t>
                        </m:r>
                      </m:num>
                      <m:den>
                        <m:r>
                          <a:rPr lang="en-US"/>
                          <m:t>5</m:t>
                        </m:r>
                      </m:den>
                    </m:f>
                  </m:oMath>
                </a14:m>
                <a:endParaRPr lang="en-US" dirty="0"/>
              </a:p>
            </p:txBody>
          </p:sp>
        </mc:Choice>
        <mc:Fallback>
          <p:sp>
            <p:nvSpPr>
              <p:cNvPr id="3" name="Content Placeholder 2">
                <a:extLst>
                  <a:ext uri="{FF2B5EF4-FFF2-40B4-BE49-F238E27FC236}">
                    <a16:creationId xmlns:a16="http://schemas.microsoft.com/office/drawing/2014/main" id="{C43AB076-C77C-4ABB-898C-1CAC92454AED}"/>
                  </a:ext>
                </a:extLst>
              </p:cNvPr>
              <p:cNvSpPr>
                <a:spLocks noGrp="1" noRot="1" noChangeAspect="1" noMove="1" noResize="1" noEditPoints="1" noAdjustHandles="1" noChangeArrowheads="1" noChangeShapeType="1" noTextEdit="1"/>
              </p:cNvSpPr>
              <p:nvPr>
                <p:ph idx="1"/>
              </p:nvPr>
            </p:nvSpPr>
            <p:spPr>
              <a:xfrm>
                <a:off x="1141412" y="2249486"/>
                <a:ext cx="9905999" cy="4187889"/>
              </a:xfrm>
              <a:blipFill>
                <a:blip r:embed="rId3"/>
                <a:stretch>
                  <a:fillRect l="-1231" t="-1892"/>
                </a:stretch>
              </a:blipFill>
            </p:spPr>
            <p:txBody>
              <a:bodyPr/>
              <a:lstStyle/>
              <a:p>
                <a:r>
                  <a:rPr lang="he-IL">
                    <a:noFill/>
                  </a:rPr>
                  <a:t> </a:t>
                </a:r>
              </a:p>
            </p:txBody>
          </p:sp>
        </mc:Fallback>
      </mc:AlternateContent>
    </p:spTree>
    <p:extLst>
      <p:ext uri="{BB962C8B-B14F-4D97-AF65-F5344CB8AC3E}">
        <p14:creationId xmlns:p14="http://schemas.microsoft.com/office/powerpoint/2010/main" val="1744948234"/>
      </p:ext>
    </p:extLst>
  </p:cSld>
  <p:clrMapOvr>
    <a:overrideClrMapping bg1="dk1" tx1="lt1" bg2="dk2" tx2="lt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7FC30-4027-4CD7-AB02-96A0DBA2C53C}"/>
              </a:ext>
            </a:extLst>
          </p:cNvPr>
          <p:cNvSpPr>
            <a:spLocks noGrp="1"/>
          </p:cNvSpPr>
          <p:nvPr>
            <p:ph type="title"/>
          </p:nvPr>
        </p:nvSpPr>
        <p:spPr/>
        <p:txBody>
          <a:bodyPr/>
          <a:lstStyle/>
          <a:p>
            <a:r>
              <a:rPr lang="en-US" dirty="0"/>
              <a:t>Double deep q-learning agent</a:t>
            </a:r>
            <a:endParaRPr lang="he-IL" dirty="0"/>
          </a:p>
        </p:txBody>
      </p:sp>
      <p:sp>
        <p:nvSpPr>
          <p:cNvPr id="10" name="Content Placeholder 9">
            <a:extLst>
              <a:ext uri="{FF2B5EF4-FFF2-40B4-BE49-F238E27FC236}">
                <a16:creationId xmlns:a16="http://schemas.microsoft.com/office/drawing/2014/main" id="{CF0773A5-C3EC-4E9E-BBAA-03D8E11E1FEA}"/>
              </a:ext>
            </a:extLst>
          </p:cNvPr>
          <p:cNvSpPr>
            <a:spLocks noGrp="1"/>
          </p:cNvSpPr>
          <p:nvPr>
            <p:ph idx="1"/>
          </p:nvPr>
        </p:nvSpPr>
        <p:spPr>
          <a:xfrm>
            <a:off x="1141413" y="1849437"/>
            <a:ext cx="9905999" cy="3541714"/>
          </a:xfrm>
        </p:spPr>
        <p:txBody>
          <a:bodyPr/>
          <a:lstStyle/>
          <a:p>
            <a:pPr algn="l" rtl="0"/>
            <a:r>
              <a:rPr lang="en-US" dirty="0"/>
              <a:t>Two networks:</a:t>
            </a:r>
          </a:p>
          <a:p>
            <a:pPr lvl="1" algn="l" rtl="0"/>
            <a:r>
              <a:rPr lang="en-US" dirty="0"/>
              <a:t>Policy/online network</a:t>
            </a:r>
          </a:p>
          <a:p>
            <a:pPr lvl="1" algn="l" rtl="0"/>
            <a:r>
              <a:rPr lang="en-US" dirty="0"/>
              <a:t>Target/offline network</a:t>
            </a:r>
          </a:p>
          <a:p>
            <a:pPr algn="l" rtl="0"/>
            <a:r>
              <a:rPr lang="en-US" dirty="0"/>
              <a:t>At each learning step, backpropagate weights of online network with mean squared error loss of the target network</a:t>
            </a:r>
          </a:p>
          <a:p>
            <a:pPr algn="l" rtl="0"/>
            <a:endParaRPr lang="he-IL" dirty="0"/>
          </a:p>
        </p:txBody>
      </p:sp>
    </p:spTree>
    <p:extLst>
      <p:ext uri="{BB962C8B-B14F-4D97-AF65-F5344CB8AC3E}">
        <p14:creationId xmlns:p14="http://schemas.microsoft.com/office/powerpoint/2010/main" val="4140363537"/>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1026" name="Picture 2" descr="Image result for brain">
            <a:extLst>
              <a:ext uri="{FF2B5EF4-FFF2-40B4-BE49-F238E27FC236}">
                <a16:creationId xmlns:a16="http://schemas.microsoft.com/office/drawing/2014/main" id="{CD2FC318-3559-4560-AF72-5B3599F34D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5287" y="3776040"/>
            <a:ext cx="2853170" cy="2037979"/>
          </a:xfrm>
          <a:prstGeom prst="rect">
            <a:avLst/>
          </a:prstGeom>
          <a:noFill/>
          <a:extLst>
            <a:ext uri="{909E8E84-426E-40DD-AFC4-6F175D3DCCD1}">
              <a14:hiddenFill xmlns:a14="http://schemas.microsoft.com/office/drawing/2010/main">
                <a:solidFill>
                  <a:srgbClr val="FFFFFF"/>
                </a:solidFill>
              </a14:hiddenFill>
            </a:ext>
          </a:extLst>
        </p:spPr>
      </p:pic>
      <p:pic>
        <p:nvPicPr>
          <p:cNvPr id="4" name="תמונה 5">
            <a:extLst>
              <a:ext uri="{FF2B5EF4-FFF2-40B4-BE49-F238E27FC236}">
                <a16:creationId xmlns:a16="http://schemas.microsoft.com/office/drawing/2014/main" id="{83F743AB-2359-45D4-85FB-880D36D112B3}"/>
              </a:ext>
            </a:extLst>
          </p:cNvPr>
          <p:cNvPicPr/>
          <p:nvPr/>
        </p:nvPicPr>
        <p:blipFill rotWithShape="1">
          <a:blip r:embed="rId4"/>
          <a:srcRect t="14976" r="72260" b="23417"/>
          <a:stretch/>
        </p:blipFill>
        <p:spPr>
          <a:xfrm>
            <a:off x="6132507" y="3937477"/>
            <a:ext cx="2647950" cy="1715107"/>
          </a:xfrm>
          <a:prstGeom prst="rect">
            <a:avLst/>
          </a:prstGeom>
        </p:spPr>
      </p:pic>
      <p:pic>
        <p:nvPicPr>
          <p:cNvPr id="5" name="תמונה 5">
            <a:extLst>
              <a:ext uri="{FF2B5EF4-FFF2-40B4-BE49-F238E27FC236}">
                <a16:creationId xmlns:a16="http://schemas.microsoft.com/office/drawing/2014/main" id="{96C8DAB7-4C5C-4C0A-BB99-CE476175DD48}"/>
              </a:ext>
            </a:extLst>
          </p:cNvPr>
          <p:cNvPicPr/>
          <p:nvPr/>
        </p:nvPicPr>
        <p:blipFill rotWithShape="1">
          <a:blip r:embed="rId4"/>
          <a:srcRect l="56993" t="19196" r="15267" b="19196"/>
          <a:stretch/>
        </p:blipFill>
        <p:spPr>
          <a:xfrm>
            <a:off x="2852929" y="3937477"/>
            <a:ext cx="2647950" cy="1715107"/>
          </a:xfrm>
          <a:prstGeom prst="rect">
            <a:avLst/>
          </a:prstGeom>
        </p:spPr>
      </p:pic>
      <p:sp>
        <p:nvSpPr>
          <p:cNvPr id="6" name="TextBox 5">
            <a:extLst>
              <a:ext uri="{FF2B5EF4-FFF2-40B4-BE49-F238E27FC236}">
                <a16:creationId xmlns:a16="http://schemas.microsoft.com/office/drawing/2014/main" id="{472D1BB2-3323-473F-B94A-3CCC7AC58F2B}"/>
              </a:ext>
            </a:extLst>
          </p:cNvPr>
          <p:cNvSpPr txBox="1"/>
          <p:nvPr/>
        </p:nvSpPr>
        <p:spPr>
          <a:xfrm>
            <a:off x="3932387" y="2430422"/>
            <a:ext cx="2647950" cy="369332"/>
          </a:xfrm>
          <a:prstGeom prst="rect">
            <a:avLst/>
          </a:prstGeom>
          <a:noFill/>
        </p:spPr>
        <p:txBody>
          <a:bodyPr wrap="square" rtlCol="1">
            <a:spAutoFit/>
          </a:bodyPr>
          <a:lstStyle/>
          <a:p>
            <a:r>
              <a:rPr lang="en-US" dirty="0"/>
              <a:t>State</a:t>
            </a:r>
            <a:endParaRPr lang="he-IL" dirty="0"/>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E4E84851-D4E7-4646-B589-536E5F2F4E57}"/>
                  </a:ext>
                </a:extLst>
              </p:cNvPr>
              <p:cNvSpPr txBox="1"/>
              <p:nvPr/>
            </p:nvSpPr>
            <p:spPr>
              <a:xfrm>
                <a:off x="2951866" y="5961699"/>
                <a:ext cx="2647950" cy="376770"/>
              </a:xfrm>
              <a:prstGeom prst="rect">
                <a:avLst/>
              </a:prstGeom>
              <a:noFill/>
            </p:spPr>
            <p:txBody>
              <a:bodyPr wrap="square" rtlCol="1">
                <a:spAutoFit/>
              </a:bodyPr>
              <a:lstStyle/>
              <a:p>
                <a:pPr/>
                <a14:m>
                  <m:oMathPara xmlns:m="http://schemas.openxmlformats.org/officeDocument/2006/math">
                    <m:oMathParaPr>
                      <m:jc m:val="centerGroup"/>
                    </m:oMathParaPr>
                    <m:oMath xmlns:m="http://schemas.openxmlformats.org/officeDocument/2006/math">
                      <m:acc>
                        <m:accPr>
                          <m:chr m:val="̂"/>
                          <m:ctrlPr>
                            <a:rPr lang="en-US" i="1" dirty="0" smtClean="0">
                              <a:latin typeface="Cambria Math" panose="02040503050406030204" pitchFamily="18" charset="0"/>
                            </a:rPr>
                          </m:ctrlPr>
                        </m:accPr>
                        <m:e>
                          <m:sSub>
                            <m:sSubPr>
                              <m:ctrlPr>
                                <a:rPr lang="en-US" i="1" dirty="0">
                                  <a:latin typeface="Cambria Math" panose="02040503050406030204" pitchFamily="18" charset="0"/>
                                </a:rPr>
                              </m:ctrlPr>
                            </m:sSubPr>
                            <m:e>
                              <m:r>
                                <a:rPr lang="en-US" b="0" i="1" dirty="0" smtClean="0">
                                  <a:latin typeface="Cambria Math" panose="02040503050406030204" pitchFamily="18" charset="0"/>
                                </a:rPr>
                                <m:t>𝑦</m:t>
                              </m:r>
                            </m:e>
                            <m:sub>
                              <m:r>
                                <a:rPr lang="en-US" i="1" dirty="0">
                                  <a:latin typeface="Cambria Math" panose="02040503050406030204" pitchFamily="18" charset="0"/>
                                </a:rPr>
                                <m:t>𝑖</m:t>
                              </m:r>
                            </m:sub>
                          </m:sSub>
                        </m:e>
                      </m:acc>
                      <m:r>
                        <a:rPr lang="en-US" i="1" dirty="0" smtClean="0">
                          <a:latin typeface="Cambria Math" panose="02040503050406030204" pitchFamily="18" charset="0"/>
                        </a:rPr>
                        <m:t>= </m:t>
                      </m:r>
                      <m:r>
                        <a:rPr lang="en-US" i="1" dirty="0" smtClean="0">
                          <a:latin typeface="Cambria Math" panose="02040503050406030204" pitchFamily="18" charset="0"/>
                        </a:rPr>
                        <m:t>𝑇𝑎𝑟𝑔𝑒𝑡</m:t>
                      </m:r>
                      <m:r>
                        <a:rPr lang="en-US" i="1" dirty="0" smtClean="0">
                          <a:latin typeface="Cambria Math" panose="02040503050406030204" pitchFamily="18" charset="0"/>
                        </a:rPr>
                        <m:t> </m:t>
                      </m:r>
                      <m:r>
                        <a:rPr lang="en-US" i="1" dirty="0" smtClean="0">
                          <a:latin typeface="Cambria Math" panose="02040503050406030204" pitchFamily="18" charset="0"/>
                        </a:rPr>
                        <m:t>𝑜𝑢𝑡𝑝𝑢𝑡</m:t>
                      </m:r>
                    </m:oMath>
                  </m:oMathPara>
                </a14:m>
                <a:endParaRPr lang="he-IL" dirty="0"/>
              </a:p>
            </p:txBody>
          </p:sp>
        </mc:Choice>
        <mc:Fallback xmlns="">
          <p:sp>
            <p:nvSpPr>
              <p:cNvPr id="7" name="TextBox 6">
                <a:extLst>
                  <a:ext uri="{FF2B5EF4-FFF2-40B4-BE49-F238E27FC236}">
                    <a16:creationId xmlns:a16="http://schemas.microsoft.com/office/drawing/2014/main" id="{E4E84851-D4E7-4646-B589-536E5F2F4E57}"/>
                  </a:ext>
                </a:extLst>
              </p:cNvPr>
              <p:cNvSpPr txBox="1">
                <a:spLocks noRot="1" noChangeAspect="1" noMove="1" noResize="1" noEditPoints="1" noAdjustHandles="1" noChangeArrowheads="1" noChangeShapeType="1" noTextEdit="1"/>
              </p:cNvSpPr>
              <p:nvPr/>
            </p:nvSpPr>
            <p:spPr>
              <a:xfrm>
                <a:off x="2951866" y="5961699"/>
                <a:ext cx="2647950" cy="376770"/>
              </a:xfrm>
              <a:prstGeom prst="rect">
                <a:avLst/>
              </a:prstGeom>
              <a:blipFill>
                <a:blip r:embed="rId5"/>
                <a:stretch>
                  <a:fillRect t="-4839" b="-11290"/>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82BA8FFE-0F43-484F-AA96-25C7A9EC362F}"/>
                  </a:ext>
                </a:extLst>
              </p:cNvPr>
              <p:cNvSpPr txBox="1"/>
              <p:nvPr/>
            </p:nvSpPr>
            <p:spPr>
              <a:xfrm>
                <a:off x="5940137" y="5941712"/>
                <a:ext cx="2647950" cy="369332"/>
              </a:xfrm>
              <a:prstGeom prst="rect">
                <a:avLst/>
              </a:prstGeom>
              <a:noFill/>
            </p:spPr>
            <p:txBody>
              <a:bodyPr wrap="square" rtlCol="1">
                <a:spAutoFit/>
              </a:bodyPr>
              <a:lstStyle/>
              <a:p>
                <a:pPr/>
                <a14:m>
                  <m:oMathPara xmlns:m="http://schemas.openxmlformats.org/officeDocument/2006/math">
                    <m:oMathParaPr>
                      <m:jc m:val="centerGroup"/>
                    </m:oMathParaPr>
                    <m:oMath xmlns:m="http://schemas.openxmlformats.org/officeDocument/2006/math">
                      <m:sSub>
                        <m:sSubPr>
                          <m:ctrlPr>
                            <a:rPr lang="en-US" i="1" dirty="0" smtClean="0">
                              <a:latin typeface="Cambria Math" panose="02040503050406030204" pitchFamily="18" charset="0"/>
                            </a:rPr>
                          </m:ctrlPr>
                        </m:sSubPr>
                        <m:e>
                          <m:r>
                            <a:rPr lang="en-US" b="0" i="1" dirty="0" smtClean="0">
                              <a:latin typeface="Cambria Math" panose="02040503050406030204" pitchFamily="18" charset="0"/>
                            </a:rPr>
                            <m:t>𝑦</m:t>
                          </m:r>
                        </m:e>
                        <m:sub>
                          <m:r>
                            <a:rPr lang="en-US" i="1" dirty="0">
                              <a:latin typeface="Cambria Math" panose="02040503050406030204" pitchFamily="18" charset="0"/>
                            </a:rPr>
                            <m:t>𝑖</m:t>
                          </m:r>
                        </m:sub>
                      </m:sSub>
                      <m:r>
                        <a:rPr lang="en-US" i="1" dirty="0" smtClean="0">
                          <a:latin typeface="Cambria Math" panose="02040503050406030204" pitchFamily="18" charset="0"/>
                        </a:rPr>
                        <m:t>= </m:t>
                      </m:r>
                      <m:r>
                        <a:rPr lang="en-US" i="1" dirty="0" smtClean="0">
                          <a:latin typeface="Cambria Math" panose="02040503050406030204" pitchFamily="18" charset="0"/>
                        </a:rPr>
                        <m:t>𝑂𝑛𝑙𝑖𝑛𝑒</m:t>
                      </m:r>
                      <m:r>
                        <a:rPr lang="en-US" i="1" dirty="0" smtClean="0">
                          <a:latin typeface="Cambria Math" panose="02040503050406030204" pitchFamily="18" charset="0"/>
                        </a:rPr>
                        <m:t> </m:t>
                      </m:r>
                      <m:r>
                        <a:rPr lang="en-US" i="1" dirty="0" smtClean="0">
                          <a:latin typeface="Cambria Math" panose="02040503050406030204" pitchFamily="18" charset="0"/>
                        </a:rPr>
                        <m:t>𝑜𝑢𝑡𝑝𝑢𝑡</m:t>
                      </m:r>
                    </m:oMath>
                  </m:oMathPara>
                </a14:m>
                <a:endParaRPr lang="he-IL" dirty="0"/>
              </a:p>
            </p:txBody>
          </p:sp>
        </mc:Choice>
        <mc:Fallback xmlns="">
          <p:sp>
            <p:nvSpPr>
              <p:cNvPr id="8" name="TextBox 7">
                <a:extLst>
                  <a:ext uri="{FF2B5EF4-FFF2-40B4-BE49-F238E27FC236}">
                    <a16:creationId xmlns:a16="http://schemas.microsoft.com/office/drawing/2014/main" id="{82BA8FFE-0F43-484F-AA96-25C7A9EC362F}"/>
                  </a:ext>
                </a:extLst>
              </p:cNvPr>
              <p:cNvSpPr txBox="1">
                <a:spLocks noRot="1" noChangeAspect="1" noMove="1" noResize="1" noEditPoints="1" noAdjustHandles="1" noChangeArrowheads="1" noChangeShapeType="1" noTextEdit="1"/>
              </p:cNvSpPr>
              <p:nvPr/>
            </p:nvSpPr>
            <p:spPr>
              <a:xfrm>
                <a:off x="5940137" y="5941712"/>
                <a:ext cx="2647950" cy="369332"/>
              </a:xfrm>
              <a:prstGeom prst="rect">
                <a:avLst/>
              </a:prstGeom>
              <a:blipFill>
                <a:blip r:embed="rId6"/>
                <a:stretch>
                  <a:fillRect b="-13333"/>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F13A5534-D2E8-44E4-88C0-E12E0BFEB9D5}"/>
                  </a:ext>
                </a:extLst>
              </p:cNvPr>
              <p:cNvSpPr txBox="1"/>
              <p:nvPr/>
            </p:nvSpPr>
            <p:spPr>
              <a:xfrm>
                <a:off x="9461100" y="4886947"/>
                <a:ext cx="2264723" cy="656013"/>
              </a:xfrm>
              <a:prstGeom prst="rect">
                <a:avLst/>
              </a:prstGeom>
              <a:noFill/>
              <a:ln w="28575">
                <a:solidFill>
                  <a:schemeClr val="bg1"/>
                </a:solidFill>
              </a:ln>
            </p:spPr>
            <p:txBody>
              <a:bodyPr wrap="square" rtlCol="1">
                <a:spAutoFit/>
              </a:bodyPr>
              <a:lstStyle/>
              <a:p>
                <a:r>
                  <a:rPr lang="en-US" dirty="0"/>
                  <a:t>M</a:t>
                </a:r>
                <a14:m>
                  <m:oMath xmlns:m="http://schemas.openxmlformats.org/officeDocument/2006/math">
                    <m:r>
                      <m:rPr>
                        <m:sty m:val="p"/>
                      </m:rPr>
                      <a:rPr lang="en-US" b="0" i="0" dirty="0" smtClean="0">
                        <a:latin typeface="Cambria Math" panose="02040503050406030204" pitchFamily="18" charset="0"/>
                      </a:rPr>
                      <m:t>S</m:t>
                    </m:r>
                    <m:r>
                      <a:rPr lang="en-US" b="0" i="1" dirty="0" smtClean="0">
                        <a:latin typeface="Cambria Math" panose="02040503050406030204" pitchFamily="18" charset="0"/>
                      </a:rPr>
                      <m:t>𝐸</m:t>
                    </m:r>
                    <m:r>
                      <a:rPr lang="en-US" i="1" dirty="0" smtClean="0">
                        <a:latin typeface="Cambria Math" panose="02040503050406030204" pitchFamily="18" charset="0"/>
                      </a:rPr>
                      <m:t>=</m:t>
                    </m:r>
                    <m:rad>
                      <m:radPr>
                        <m:degHide m:val="on"/>
                        <m:ctrlPr>
                          <a:rPr lang="en-US" i="1" dirty="0" smtClean="0">
                            <a:latin typeface="Cambria Math" panose="02040503050406030204" pitchFamily="18" charset="0"/>
                          </a:rPr>
                        </m:ctrlPr>
                      </m:radPr>
                      <m:deg/>
                      <m:e>
                        <m:nary>
                          <m:naryPr>
                            <m:chr m:val="∑"/>
                            <m:ctrlPr>
                              <a:rPr lang="en-US" i="1" dirty="0" smtClean="0">
                                <a:latin typeface="Cambria Math" panose="02040503050406030204" pitchFamily="18" charset="0"/>
                              </a:rPr>
                            </m:ctrlPr>
                          </m:naryPr>
                          <m:sub>
                            <m:r>
                              <m:rPr>
                                <m:brk m:alnAt="23"/>
                              </m:rPr>
                              <a:rPr lang="en-US" b="0" i="1" dirty="0" smtClean="0">
                                <a:latin typeface="Cambria Math" panose="02040503050406030204" pitchFamily="18" charset="0"/>
                              </a:rPr>
                              <m:t>𝑖</m:t>
                            </m:r>
                            <m:r>
                              <a:rPr lang="en-US" b="0" i="1" dirty="0" smtClean="0">
                                <a:latin typeface="Cambria Math" panose="02040503050406030204" pitchFamily="18" charset="0"/>
                              </a:rPr>
                              <m:t>=</m:t>
                            </m:r>
                            <m:r>
                              <m:rPr>
                                <m:brk m:alnAt="23"/>
                              </m:rPr>
                              <a:rPr lang="en-US" b="0" i="1" dirty="0" smtClean="0">
                                <a:latin typeface="Cambria Math" panose="02040503050406030204" pitchFamily="18" charset="0"/>
                              </a:rPr>
                              <m:t>1</m:t>
                            </m:r>
                          </m:sub>
                          <m:sup>
                            <m:r>
                              <a:rPr lang="en-US" b="0" i="1" dirty="0" smtClean="0">
                                <a:latin typeface="Cambria Math" panose="02040503050406030204" pitchFamily="18" charset="0"/>
                              </a:rPr>
                              <m:t>𝑛</m:t>
                            </m:r>
                          </m:sup>
                          <m:e>
                            <m:f>
                              <m:fPr>
                                <m:ctrlPr>
                                  <a:rPr lang="en-US" i="1" dirty="0" smtClean="0">
                                    <a:latin typeface="Cambria Math" panose="02040503050406030204" pitchFamily="18" charset="0"/>
                                  </a:rPr>
                                </m:ctrlPr>
                              </m:fPr>
                              <m:num>
                                <m:sSup>
                                  <m:sSupPr>
                                    <m:ctrlPr>
                                      <a:rPr lang="en-US" i="1" dirty="0" smtClean="0">
                                        <a:latin typeface="Cambria Math" panose="02040503050406030204" pitchFamily="18" charset="0"/>
                                      </a:rPr>
                                    </m:ctrlPr>
                                  </m:sSupPr>
                                  <m:e>
                                    <m:d>
                                      <m:dPr>
                                        <m:ctrlPr>
                                          <a:rPr lang="en-US" i="1" dirty="0">
                                            <a:latin typeface="Cambria Math" panose="02040503050406030204" pitchFamily="18" charset="0"/>
                                          </a:rPr>
                                        </m:ctrlPr>
                                      </m:dPr>
                                      <m:e>
                                        <m:acc>
                                          <m:accPr>
                                            <m:chr m:val="̂"/>
                                            <m:ctrlPr>
                                              <a:rPr lang="en-US" i="1" dirty="0">
                                                <a:latin typeface="Cambria Math" panose="02040503050406030204" pitchFamily="18" charset="0"/>
                                              </a:rPr>
                                            </m:ctrlPr>
                                          </m:accPr>
                                          <m:e>
                                            <m:sSub>
                                              <m:sSubPr>
                                                <m:ctrlPr>
                                                  <a:rPr lang="en-US" i="1" dirty="0">
                                                    <a:latin typeface="Cambria Math" panose="02040503050406030204" pitchFamily="18" charset="0"/>
                                                  </a:rPr>
                                                </m:ctrlPr>
                                              </m:sSubPr>
                                              <m:e>
                                                <m:r>
                                                  <a:rPr lang="en-US" i="1" dirty="0">
                                                    <a:latin typeface="Cambria Math" panose="02040503050406030204" pitchFamily="18" charset="0"/>
                                                  </a:rPr>
                                                  <m:t>𝑦</m:t>
                                                </m:r>
                                              </m:e>
                                              <m:sub>
                                                <m:r>
                                                  <a:rPr lang="en-US" i="1" dirty="0">
                                                    <a:latin typeface="Cambria Math" panose="02040503050406030204" pitchFamily="18" charset="0"/>
                                                  </a:rPr>
                                                  <m:t>𝑖</m:t>
                                                </m:r>
                                              </m:sub>
                                            </m:sSub>
                                          </m:e>
                                        </m:acc>
                                        <m:r>
                                          <a:rPr lang="en-US" i="1" dirty="0">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𝑦</m:t>
                                            </m:r>
                                          </m:e>
                                          <m:sub>
                                            <m:r>
                                              <a:rPr lang="en-US" i="1" dirty="0">
                                                <a:latin typeface="Cambria Math" panose="02040503050406030204" pitchFamily="18" charset="0"/>
                                              </a:rPr>
                                              <m:t>𝑖</m:t>
                                            </m:r>
                                          </m:sub>
                                        </m:sSub>
                                      </m:e>
                                    </m:d>
                                  </m:e>
                                  <m:sup>
                                    <m:r>
                                      <a:rPr lang="en-US" b="0" i="1" dirty="0" smtClean="0">
                                        <a:latin typeface="Cambria Math" panose="02040503050406030204" pitchFamily="18" charset="0"/>
                                      </a:rPr>
                                      <m:t>2</m:t>
                                    </m:r>
                                  </m:sup>
                                </m:sSup>
                              </m:num>
                              <m:den>
                                <m:r>
                                  <a:rPr lang="en-US" b="0" i="1" dirty="0" smtClean="0">
                                    <a:latin typeface="Cambria Math" panose="02040503050406030204" pitchFamily="18" charset="0"/>
                                  </a:rPr>
                                  <m:t>𝑛</m:t>
                                </m:r>
                              </m:den>
                            </m:f>
                          </m:e>
                        </m:nary>
                      </m:e>
                    </m:rad>
                  </m:oMath>
                </a14:m>
                <a:endParaRPr lang="he-IL" dirty="0"/>
              </a:p>
            </p:txBody>
          </p:sp>
        </mc:Choice>
        <mc:Fallback xmlns="">
          <p:sp>
            <p:nvSpPr>
              <p:cNvPr id="9" name="TextBox 8">
                <a:extLst>
                  <a:ext uri="{FF2B5EF4-FFF2-40B4-BE49-F238E27FC236}">
                    <a16:creationId xmlns:a16="http://schemas.microsoft.com/office/drawing/2014/main" id="{F13A5534-D2E8-44E4-88C0-E12E0BFEB9D5}"/>
                  </a:ext>
                </a:extLst>
              </p:cNvPr>
              <p:cNvSpPr txBox="1">
                <a:spLocks noRot="1" noChangeAspect="1" noMove="1" noResize="1" noEditPoints="1" noAdjustHandles="1" noChangeArrowheads="1" noChangeShapeType="1" noTextEdit="1"/>
              </p:cNvSpPr>
              <p:nvPr/>
            </p:nvSpPr>
            <p:spPr>
              <a:xfrm>
                <a:off x="9461100" y="4886947"/>
                <a:ext cx="2264723" cy="656013"/>
              </a:xfrm>
              <a:prstGeom prst="rect">
                <a:avLst/>
              </a:prstGeom>
              <a:blipFill>
                <a:blip r:embed="rId7"/>
                <a:stretch>
                  <a:fillRect l="-1592"/>
                </a:stretch>
              </a:blipFill>
              <a:ln w="28575">
                <a:solidFill>
                  <a:schemeClr val="bg1"/>
                </a:solidFill>
              </a:ln>
            </p:spPr>
            <p:txBody>
              <a:bodyPr/>
              <a:lstStyle/>
              <a:p>
                <a:r>
                  <a:rPr lang="he-IL">
                    <a:noFill/>
                  </a:rPr>
                  <a:t> </a:t>
                </a:r>
              </a:p>
            </p:txBody>
          </p:sp>
        </mc:Fallback>
      </mc:AlternateContent>
      <p:pic>
        <p:nvPicPr>
          <p:cNvPr id="10" name="Picture 9">
            <a:extLst>
              <a:ext uri="{FF2B5EF4-FFF2-40B4-BE49-F238E27FC236}">
                <a16:creationId xmlns:a16="http://schemas.microsoft.com/office/drawing/2014/main" id="{18905637-8716-4C9F-9362-0D48E600B52A}"/>
              </a:ext>
            </a:extLst>
          </p:cNvPr>
          <p:cNvPicPr>
            <a:picLocks noChangeAspect="1"/>
          </p:cNvPicPr>
          <p:nvPr/>
        </p:nvPicPr>
        <p:blipFill>
          <a:blip r:embed="rId8"/>
          <a:stretch>
            <a:fillRect/>
          </a:stretch>
        </p:blipFill>
        <p:spPr>
          <a:xfrm>
            <a:off x="3099817" y="213039"/>
            <a:ext cx="5680640" cy="2840320"/>
          </a:xfrm>
          <a:prstGeom prst="rect">
            <a:avLst/>
          </a:prstGeom>
        </p:spPr>
      </p:pic>
      <p:cxnSp>
        <p:nvCxnSpPr>
          <p:cNvPr id="13" name="Straight Arrow Connector 12">
            <a:extLst>
              <a:ext uri="{FF2B5EF4-FFF2-40B4-BE49-F238E27FC236}">
                <a16:creationId xmlns:a16="http://schemas.microsoft.com/office/drawing/2014/main" id="{BF0A0461-D512-4AAF-BD0E-9668E10A74E1}"/>
              </a:ext>
            </a:extLst>
          </p:cNvPr>
          <p:cNvCxnSpPr>
            <a:cxnSpLocks/>
            <a:stCxn id="28" idx="3"/>
            <a:endCxn id="9" idx="2"/>
          </p:cNvCxnSpPr>
          <p:nvPr/>
        </p:nvCxnSpPr>
        <p:spPr>
          <a:xfrm flipV="1">
            <a:off x="8847356" y="5542960"/>
            <a:ext cx="1746106" cy="617026"/>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4EBCDDEE-60F4-42DA-8B7A-3F8FBEED1205}"/>
              </a:ext>
            </a:extLst>
          </p:cNvPr>
          <p:cNvSpPr txBox="1"/>
          <p:nvPr/>
        </p:nvSpPr>
        <p:spPr>
          <a:xfrm>
            <a:off x="5130312" y="3116956"/>
            <a:ext cx="2647950" cy="646331"/>
          </a:xfrm>
          <a:prstGeom prst="rect">
            <a:avLst/>
          </a:prstGeom>
          <a:noFill/>
        </p:spPr>
        <p:txBody>
          <a:bodyPr wrap="square" rtlCol="1">
            <a:spAutoFit/>
          </a:bodyPr>
          <a:lstStyle/>
          <a:p>
            <a:r>
              <a:rPr lang="en-US" sz="3600" dirty="0"/>
              <a:t>State</a:t>
            </a:r>
            <a:endParaRPr lang="he-IL" dirty="0"/>
          </a:p>
        </p:txBody>
      </p:sp>
      <p:cxnSp>
        <p:nvCxnSpPr>
          <p:cNvPr id="16" name="Straight Arrow Connector 15">
            <a:extLst>
              <a:ext uri="{FF2B5EF4-FFF2-40B4-BE49-F238E27FC236}">
                <a16:creationId xmlns:a16="http://schemas.microsoft.com/office/drawing/2014/main" id="{E0ACF4ED-4C23-4FFC-A2B7-D37B7FEB426D}"/>
              </a:ext>
            </a:extLst>
          </p:cNvPr>
          <p:cNvCxnSpPr>
            <a:cxnSpLocks/>
          </p:cNvCxnSpPr>
          <p:nvPr/>
        </p:nvCxnSpPr>
        <p:spPr>
          <a:xfrm>
            <a:off x="4150389" y="3118444"/>
            <a:ext cx="0" cy="75709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415D4732-0F36-4165-B4E8-D46679912CBB}"/>
              </a:ext>
            </a:extLst>
          </p:cNvPr>
          <p:cNvCxnSpPr>
            <a:cxnSpLocks/>
          </p:cNvCxnSpPr>
          <p:nvPr/>
        </p:nvCxnSpPr>
        <p:spPr>
          <a:xfrm>
            <a:off x="7456482" y="3118444"/>
            <a:ext cx="0" cy="75709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413968CF-3363-40FD-BE65-983160379205}"/>
              </a:ext>
            </a:extLst>
          </p:cNvPr>
          <p:cNvSpPr txBox="1"/>
          <p:nvPr/>
        </p:nvSpPr>
        <p:spPr>
          <a:xfrm rot="20252236">
            <a:off x="9437086" y="5377637"/>
            <a:ext cx="2647950" cy="400110"/>
          </a:xfrm>
          <a:prstGeom prst="rect">
            <a:avLst/>
          </a:prstGeom>
          <a:noFill/>
        </p:spPr>
        <p:txBody>
          <a:bodyPr wrap="square" rtlCol="1">
            <a:spAutoFit/>
          </a:bodyPr>
          <a:lstStyle/>
          <a:p>
            <a:r>
              <a:rPr lang="en-US" sz="2000" dirty="0"/>
              <a:t>Loss</a:t>
            </a:r>
            <a:endParaRPr lang="he-IL" dirty="0"/>
          </a:p>
        </p:txBody>
      </p:sp>
      <p:sp>
        <p:nvSpPr>
          <p:cNvPr id="29" name="TextBox 28">
            <a:extLst>
              <a:ext uri="{FF2B5EF4-FFF2-40B4-BE49-F238E27FC236}">
                <a16:creationId xmlns:a16="http://schemas.microsoft.com/office/drawing/2014/main" id="{A50BD2F0-C15C-4C01-A398-F82A32CA7A34}"/>
              </a:ext>
            </a:extLst>
          </p:cNvPr>
          <p:cNvSpPr txBox="1"/>
          <p:nvPr/>
        </p:nvSpPr>
        <p:spPr>
          <a:xfrm rot="997781">
            <a:off x="9089352" y="4200357"/>
            <a:ext cx="1262869" cy="400110"/>
          </a:xfrm>
          <a:prstGeom prst="rect">
            <a:avLst/>
          </a:prstGeom>
          <a:noFill/>
        </p:spPr>
        <p:txBody>
          <a:bodyPr wrap="square" rtlCol="1">
            <a:spAutoFit/>
          </a:bodyPr>
          <a:lstStyle/>
          <a:p>
            <a:r>
              <a:rPr lang="en-US" sz="2000" dirty="0"/>
              <a:t>Back-prop</a:t>
            </a:r>
            <a:endParaRPr lang="he-IL" dirty="0"/>
          </a:p>
        </p:txBody>
      </p:sp>
      <p:sp>
        <p:nvSpPr>
          <p:cNvPr id="28" name="Rectangle 27">
            <a:extLst>
              <a:ext uri="{FF2B5EF4-FFF2-40B4-BE49-F238E27FC236}">
                <a16:creationId xmlns:a16="http://schemas.microsoft.com/office/drawing/2014/main" id="{5650CC82-FCD7-4D13-887C-6836340CFEA3}"/>
              </a:ext>
            </a:extLst>
          </p:cNvPr>
          <p:cNvSpPr/>
          <p:nvPr/>
        </p:nvSpPr>
        <p:spPr>
          <a:xfrm>
            <a:off x="2852929" y="5852075"/>
            <a:ext cx="5994427" cy="615821"/>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cxnSp>
        <p:nvCxnSpPr>
          <p:cNvPr id="33" name="Straight Arrow Connector 32">
            <a:extLst>
              <a:ext uri="{FF2B5EF4-FFF2-40B4-BE49-F238E27FC236}">
                <a16:creationId xmlns:a16="http://schemas.microsoft.com/office/drawing/2014/main" id="{A61AB093-2BED-4536-A27F-F5C7147D91F9}"/>
              </a:ext>
            </a:extLst>
          </p:cNvPr>
          <p:cNvCxnSpPr>
            <a:cxnSpLocks/>
            <a:stCxn id="9" idx="0"/>
          </p:cNvCxnSpPr>
          <p:nvPr/>
        </p:nvCxnSpPr>
        <p:spPr>
          <a:xfrm flipH="1" flipV="1">
            <a:off x="8780457" y="4363976"/>
            <a:ext cx="1813005" cy="522971"/>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43" name="TextBox 42">
            <a:extLst>
              <a:ext uri="{FF2B5EF4-FFF2-40B4-BE49-F238E27FC236}">
                <a16:creationId xmlns:a16="http://schemas.microsoft.com/office/drawing/2014/main" id="{63161D2D-4592-4980-B6E5-8426D7C8DBC4}"/>
              </a:ext>
            </a:extLst>
          </p:cNvPr>
          <p:cNvSpPr txBox="1"/>
          <p:nvPr/>
        </p:nvSpPr>
        <p:spPr>
          <a:xfrm>
            <a:off x="4612635" y="1091395"/>
            <a:ext cx="2647950" cy="1091209"/>
          </a:xfrm>
          <a:prstGeom prst="rect">
            <a:avLst/>
          </a:prstGeom>
          <a:noFill/>
        </p:spPr>
        <p:txBody>
          <a:bodyPr wrap="square" rtlCol="1">
            <a:spAutoFit/>
          </a:bodyPr>
          <a:lstStyle/>
          <a:p>
            <a:pPr algn="ctr"/>
            <a:r>
              <a:rPr lang="en-US" sz="3200" dirty="0"/>
              <a:t>Game Environment</a:t>
            </a:r>
            <a:endParaRPr lang="he-IL" sz="1600" dirty="0"/>
          </a:p>
        </p:txBody>
      </p:sp>
      <p:sp>
        <p:nvSpPr>
          <p:cNvPr id="56" name="TextBox 55">
            <a:extLst>
              <a:ext uri="{FF2B5EF4-FFF2-40B4-BE49-F238E27FC236}">
                <a16:creationId xmlns:a16="http://schemas.microsoft.com/office/drawing/2014/main" id="{236D57CD-F608-48BA-92AD-EFA9402C494A}"/>
              </a:ext>
            </a:extLst>
          </p:cNvPr>
          <p:cNvSpPr txBox="1"/>
          <p:nvPr/>
        </p:nvSpPr>
        <p:spPr>
          <a:xfrm>
            <a:off x="548283" y="3116956"/>
            <a:ext cx="2464085" cy="830997"/>
          </a:xfrm>
          <a:prstGeom prst="rect">
            <a:avLst/>
          </a:prstGeom>
          <a:noFill/>
        </p:spPr>
        <p:txBody>
          <a:bodyPr wrap="square">
            <a:spAutoFit/>
          </a:bodyPr>
          <a:lstStyle/>
          <a:p>
            <a:pPr algn="ctr"/>
            <a:r>
              <a:rPr lang="en-US" sz="2400" dirty="0"/>
              <a:t>Double Deep </a:t>
            </a:r>
            <a:br>
              <a:rPr lang="en-US" sz="2400" dirty="0"/>
            </a:br>
            <a:r>
              <a:rPr lang="en-US" sz="2400" dirty="0"/>
              <a:t>Q-Learning Agent:</a:t>
            </a:r>
            <a:endParaRPr lang="he-IL" sz="2400" dirty="0"/>
          </a:p>
        </p:txBody>
      </p:sp>
      <p:cxnSp>
        <p:nvCxnSpPr>
          <p:cNvPr id="57" name="Straight Arrow Connector 56">
            <a:extLst>
              <a:ext uri="{FF2B5EF4-FFF2-40B4-BE49-F238E27FC236}">
                <a16:creationId xmlns:a16="http://schemas.microsoft.com/office/drawing/2014/main" id="{F55D6663-59CA-4BCC-9E65-83E2114F6E5F}"/>
              </a:ext>
            </a:extLst>
          </p:cNvPr>
          <p:cNvCxnSpPr>
            <a:cxnSpLocks/>
            <a:stCxn id="4" idx="1"/>
            <a:endCxn id="5" idx="3"/>
          </p:cNvCxnSpPr>
          <p:nvPr/>
        </p:nvCxnSpPr>
        <p:spPr>
          <a:xfrm flipH="1">
            <a:off x="5500879" y="4795031"/>
            <a:ext cx="631628" cy="0"/>
          </a:xfrm>
          <a:prstGeom prst="straightConnector1">
            <a:avLst/>
          </a:prstGeom>
          <a:ln w="57150">
            <a:solidFill>
              <a:schemeClr val="bg1"/>
            </a:solidFill>
            <a:prstDash val="sysDot"/>
            <a:tailEnd type="triangl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215083036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500"/>
                                        <p:tgtEl>
                                          <p:spTgt spid="102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6"/>
                                        </p:tgtEl>
                                        <p:attrNameLst>
                                          <p:attrName>style.visibility</p:attrName>
                                        </p:attrNameLst>
                                      </p:cBhvr>
                                      <p:to>
                                        <p:strVal val="visible"/>
                                      </p:to>
                                    </p:set>
                                    <p:animEffect transition="in" filter="fade">
                                      <p:cBhvr>
                                        <p:cTn id="18" dur="500"/>
                                        <p:tgtEl>
                                          <p:spTgt spid="5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par>
                                <p:cTn id="24" presetID="10"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par>
                                <p:cTn id="27" presetID="10" presetClass="exit" presetSubtype="0" fill="hold" nodeType="withEffect">
                                  <p:stCondLst>
                                    <p:cond delay="0"/>
                                  </p:stCondLst>
                                  <p:childTnLst>
                                    <p:animEffect transition="out" filter="fade">
                                      <p:cBhvr>
                                        <p:cTn id="28" dur="500"/>
                                        <p:tgtEl>
                                          <p:spTgt spid="1026"/>
                                        </p:tgtEl>
                                      </p:cBhvr>
                                    </p:animEffect>
                                    <p:set>
                                      <p:cBhvr>
                                        <p:cTn id="29" dur="1" fill="hold">
                                          <p:stCondLst>
                                            <p:cond delay="499"/>
                                          </p:stCondLst>
                                        </p:cTn>
                                        <p:tgtEl>
                                          <p:spTgt spid="1026"/>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500"/>
                                        <p:tgtEl>
                                          <p:spTgt spid="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10"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500"/>
                                        <p:tgtEl>
                                          <p:spTgt spid="22"/>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fade">
                                      <p:cBhvr>
                                        <p:cTn id="50" dur="500"/>
                                        <p:tgtEl>
                                          <p:spTgt spid="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8"/>
                                        </p:tgtEl>
                                        <p:attrNameLst>
                                          <p:attrName>style.visibility</p:attrName>
                                        </p:attrNameLst>
                                      </p:cBhvr>
                                      <p:to>
                                        <p:strVal val="visible"/>
                                      </p:to>
                                    </p:set>
                                    <p:animEffect transition="in" filter="fade">
                                      <p:cBhvr>
                                        <p:cTn id="56" dur="500"/>
                                        <p:tgtEl>
                                          <p:spTgt spid="28"/>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9"/>
                                        </p:tgtEl>
                                        <p:attrNameLst>
                                          <p:attrName>style.visibility</p:attrName>
                                        </p:attrNameLst>
                                      </p:cBhvr>
                                      <p:to>
                                        <p:strVal val="visible"/>
                                      </p:to>
                                    </p:set>
                                    <p:animEffect transition="in" filter="fade">
                                      <p:cBhvr>
                                        <p:cTn id="61" dur="500"/>
                                        <p:tgtEl>
                                          <p:spTgt spid="9"/>
                                        </p:tgtEl>
                                      </p:cBhvr>
                                    </p:animEffect>
                                  </p:childTnLst>
                                </p:cTn>
                              </p:par>
                              <p:par>
                                <p:cTn id="62" presetID="10" presetClass="entr" presetSubtype="0" fill="hold" nodeType="withEffect">
                                  <p:stCondLst>
                                    <p:cond delay="0"/>
                                  </p:stCondLst>
                                  <p:childTnLst>
                                    <p:set>
                                      <p:cBhvr>
                                        <p:cTn id="63" dur="1" fill="hold">
                                          <p:stCondLst>
                                            <p:cond delay="0"/>
                                          </p:stCondLst>
                                        </p:cTn>
                                        <p:tgtEl>
                                          <p:spTgt spid="13"/>
                                        </p:tgtEl>
                                        <p:attrNameLst>
                                          <p:attrName>style.visibility</p:attrName>
                                        </p:attrNameLst>
                                      </p:cBhvr>
                                      <p:to>
                                        <p:strVal val="visible"/>
                                      </p:to>
                                    </p:set>
                                    <p:animEffect transition="in" filter="fade">
                                      <p:cBhvr>
                                        <p:cTn id="64" dur="500"/>
                                        <p:tgtEl>
                                          <p:spTgt spid="1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fade">
                                      <p:cBhvr>
                                        <p:cTn id="67" dur="500"/>
                                        <p:tgtEl>
                                          <p:spTgt spid="27"/>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9"/>
                                        </p:tgtEl>
                                        <p:attrNameLst>
                                          <p:attrName>style.visibility</p:attrName>
                                        </p:attrNameLst>
                                      </p:cBhvr>
                                      <p:to>
                                        <p:strVal val="visible"/>
                                      </p:to>
                                    </p:set>
                                    <p:animEffect transition="in" filter="fade">
                                      <p:cBhvr>
                                        <p:cTn id="72" dur="500"/>
                                        <p:tgtEl>
                                          <p:spTgt spid="29"/>
                                        </p:tgtEl>
                                      </p:cBhvr>
                                    </p:animEffect>
                                  </p:childTnLst>
                                </p:cTn>
                              </p:par>
                              <p:par>
                                <p:cTn id="73" presetID="10" presetClass="entr" presetSubtype="0" fill="hold" nodeType="withEffect">
                                  <p:stCondLst>
                                    <p:cond delay="0"/>
                                  </p:stCondLst>
                                  <p:childTnLst>
                                    <p:set>
                                      <p:cBhvr>
                                        <p:cTn id="74" dur="1" fill="hold">
                                          <p:stCondLst>
                                            <p:cond delay="0"/>
                                          </p:stCondLst>
                                        </p:cTn>
                                        <p:tgtEl>
                                          <p:spTgt spid="33"/>
                                        </p:tgtEl>
                                        <p:attrNameLst>
                                          <p:attrName>style.visibility</p:attrName>
                                        </p:attrNameLst>
                                      </p:cBhvr>
                                      <p:to>
                                        <p:strVal val="visible"/>
                                      </p:to>
                                    </p:set>
                                    <p:animEffect transition="in" filter="fade">
                                      <p:cBhvr>
                                        <p:cTn id="75" dur="500"/>
                                        <p:tgtEl>
                                          <p:spTgt spid="33"/>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57"/>
                                        </p:tgtEl>
                                        <p:attrNameLst>
                                          <p:attrName>style.visibility</p:attrName>
                                        </p:attrNameLst>
                                      </p:cBhvr>
                                      <p:to>
                                        <p:strVal val="visible"/>
                                      </p:to>
                                    </p:set>
                                    <p:animEffect transition="in" filter="fade">
                                      <p:cBhvr>
                                        <p:cTn id="80"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animBg="1"/>
      <p:bldP spid="15" grpId="0"/>
      <p:bldP spid="27" grpId="0"/>
      <p:bldP spid="29" grpId="0"/>
      <p:bldP spid="28" grpId="0" animBg="1"/>
      <p:bldP spid="43" grpId="0"/>
      <p:bldP spid="56"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0F22-E725-4AC4-9FF4-8B7381BA7D14}"/>
              </a:ext>
            </a:extLst>
          </p:cNvPr>
          <p:cNvSpPr>
            <a:spLocks noGrp="1"/>
          </p:cNvSpPr>
          <p:nvPr>
            <p:ph type="title"/>
          </p:nvPr>
        </p:nvSpPr>
        <p:spPr/>
        <p:txBody>
          <a:bodyPr/>
          <a:lstStyle/>
          <a:p>
            <a:r>
              <a:rPr lang="en-US" dirty="0"/>
              <a:t>Game config</a:t>
            </a:r>
            <a:endParaRPr lang="he-IL" dirty="0"/>
          </a:p>
        </p:txBody>
      </p:sp>
      <p:sp>
        <p:nvSpPr>
          <p:cNvPr id="3" name="Content Placeholder 2">
            <a:extLst>
              <a:ext uri="{FF2B5EF4-FFF2-40B4-BE49-F238E27FC236}">
                <a16:creationId xmlns:a16="http://schemas.microsoft.com/office/drawing/2014/main" id="{1449D5AB-F10A-4770-8C02-BDE93158BBD0}"/>
              </a:ext>
            </a:extLst>
          </p:cNvPr>
          <p:cNvSpPr>
            <a:spLocks noGrp="1"/>
          </p:cNvSpPr>
          <p:nvPr>
            <p:ph idx="1"/>
          </p:nvPr>
        </p:nvSpPr>
        <p:spPr>
          <a:xfrm>
            <a:off x="1141411" y="1981199"/>
            <a:ext cx="10340347" cy="3541714"/>
          </a:xfrm>
        </p:spPr>
        <p:txBody>
          <a:bodyPr>
            <a:normAutofit fontScale="85000" lnSpcReduction="20000"/>
          </a:bodyPr>
          <a:lstStyle/>
          <a:p>
            <a:pPr algn="l" rtl="0"/>
            <a:r>
              <a:rPr lang="en-US" dirty="0"/>
              <a:t>Fixed Parameters:</a:t>
            </a:r>
          </a:p>
          <a:p>
            <a:pPr lvl="1" algn="l" rtl="0"/>
            <a:r>
              <a:rPr lang="en-US" dirty="0"/>
              <a:t>Number of training episodes: 800</a:t>
            </a:r>
          </a:p>
          <a:p>
            <a:pPr lvl="1" algn="l" rtl="0"/>
            <a:r>
              <a:rPr lang="en-US" dirty="0"/>
              <a:t>Number of test episodes: 200</a:t>
            </a:r>
          </a:p>
          <a:p>
            <a:pPr lvl="1" algn="l" rtl="0"/>
            <a:r>
              <a:rPr lang="en-US" dirty="0"/>
              <a:t>Zombies per episode: 20</a:t>
            </a:r>
          </a:p>
          <a:p>
            <a:pPr lvl="1" algn="l" rtl="0"/>
            <a:r>
              <a:rPr lang="en-US" dirty="0"/>
              <a:t>Light size: 2*</a:t>
            </a:r>
          </a:p>
          <a:p>
            <a:pPr lvl="1" algn="l" rtl="0"/>
            <a:r>
              <a:rPr lang="en-US" dirty="0"/>
              <a:t>Minimum hit points of certain death: 1</a:t>
            </a:r>
          </a:p>
          <a:p>
            <a:pPr lvl="1" algn="l" rtl="0"/>
            <a:r>
              <a:rPr lang="en-US" dirty="0"/>
              <a:t>Heal ratio: 0.97</a:t>
            </a:r>
          </a:p>
          <a:p>
            <a:pPr algn="l" rtl="0"/>
            <a:r>
              <a:rPr lang="en-US" dirty="0"/>
              <a:t>Tuning Parameters:</a:t>
            </a:r>
          </a:p>
          <a:p>
            <a:pPr lvl="1" algn="l" rtl="0"/>
            <a:r>
              <a:rPr lang="en-US" dirty="0"/>
              <a:t>Target Policy update frequency – [500, 750, 1000]</a:t>
            </a:r>
          </a:p>
          <a:p>
            <a:pPr lvl="1" algn="l" rtl="0"/>
            <a:r>
              <a:rPr lang="en-US" dirty="0"/>
              <a:t>Replay Memory size – [3000, 4000, 5000]</a:t>
            </a:r>
          </a:p>
        </p:txBody>
      </p:sp>
      <p:sp>
        <p:nvSpPr>
          <p:cNvPr id="4" name="Footer Placeholder 3">
            <a:extLst>
              <a:ext uri="{FF2B5EF4-FFF2-40B4-BE49-F238E27FC236}">
                <a16:creationId xmlns:a16="http://schemas.microsoft.com/office/drawing/2014/main" id="{C1AFC882-D5BB-4BA8-95B3-4FF1962AED80}"/>
              </a:ext>
            </a:extLst>
          </p:cNvPr>
          <p:cNvSpPr>
            <a:spLocks noGrp="1"/>
          </p:cNvSpPr>
          <p:nvPr>
            <p:ph type="ftr" sz="quarter" idx="11"/>
          </p:nvPr>
        </p:nvSpPr>
        <p:spPr>
          <a:xfrm>
            <a:off x="1141411" y="5883275"/>
            <a:ext cx="10340347" cy="365125"/>
          </a:xfrm>
        </p:spPr>
        <p:txBody>
          <a:bodyPr/>
          <a:lstStyle/>
          <a:p>
            <a:r>
              <a:rPr lang="en-US" dirty="0"/>
              <a:t>* - In case the learning agent plays as Zombie, the light size is a third of the board length - In order to make it less easy</a:t>
            </a:r>
            <a:endParaRPr lang="he-IL" dirty="0"/>
          </a:p>
        </p:txBody>
      </p:sp>
    </p:spTree>
    <p:extLst>
      <p:ext uri="{BB962C8B-B14F-4D97-AF65-F5344CB8AC3E}">
        <p14:creationId xmlns:p14="http://schemas.microsoft.com/office/powerpoint/2010/main" val="142838541"/>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B12DD-A7A3-4ADB-A7B3-A38E8F2FC18D}"/>
              </a:ext>
            </a:extLst>
          </p:cNvPr>
          <p:cNvSpPr>
            <a:spLocks noGrp="1"/>
          </p:cNvSpPr>
          <p:nvPr>
            <p:ph type="title"/>
          </p:nvPr>
        </p:nvSpPr>
        <p:spPr>
          <a:xfrm>
            <a:off x="1341408" y="93172"/>
            <a:ext cx="9905998" cy="1478570"/>
          </a:xfrm>
        </p:spPr>
        <p:txBody>
          <a:bodyPr/>
          <a:lstStyle/>
          <a:p>
            <a:r>
              <a:rPr lang="en-US" dirty="0"/>
              <a:t>game scenarios</a:t>
            </a:r>
            <a:endParaRPr lang="he-IL" dirty="0"/>
          </a:p>
        </p:txBody>
      </p:sp>
      <p:graphicFrame>
        <p:nvGraphicFramePr>
          <p:cNvPr id="4" name="Table 4">
            <a:extLst>
              <a:ext uri="{FF2B5EF4-FFF2-40B4-BE49-F238E27FC236}">
                <a16:creationId xmlns:a16="http://schemas.microsoft.com/office/drawing/2014/main" id="{C6FC78B6-6D7A-426B-9181-6CAE990FDA89}"/>
              </a:ext>
            </a:extLst>
          </p:cNvPr>
          <p:cNvGraphicFramePr>
            <a:graphicFrameLocks noGrp="1"/>
          </p:cNvGraphicFramePr>
          <p:nvPr>
            <p:ph idx="1"/>
            <p:extLst>
              <p:ext uri="{D42A27DB-BD31-4B8C-83A1-F6EECF244321}">
                <p14:modId xmlns:p14="http://schemas.microsoft.com/office/powerpoint/2010/main" val="2161092337"/>
              </p:ext>
            </p:extLst>
          </p:nvPr>
        </p:nvGraphicFramePr>
        <p:xfrm>
          <a:off x="1037088" y="1571743"/>
          <a:ext cx="4922589" cy="4933435"/>
        </p:xfrm>
        <a:graphic>
          <a:graphicData uri="http://schemas.openxmlformats.org/drawingml/2006/table">
            <a:tbl>
              <a:tblPr rtl="1" firstRow="1" bandRow="1">
                <a:tableStyleId>{616DA210-FB5B-4158-B5E0-FEB733F419BA}</a:tableStyleId>
              </a:tblPr>
              <a:tblGrid>
                <a:gridCol w="1640863">
                  <a:extLst>
                    <a:ext uri="{9D8B030D-6E8A-4147-A177-3AD203B41FA5}">
                      <a16:colId xmlns:a16="http://schemas.microsoft.com/office/drawing/2014/main" val="1993991516"/>
                    </a:ext>
                  </a:extLst>
                </a:gridCol>
                <a:gridCol w="1640863">
                  <a:extLst>
                    <a:ext uri="{9D8B030D-6E8A-4147-A177-3AD203B41FA5}">
                      <a16:colId xmlns:a16="http://schemas.microsoft.com/office/drawing/2014/main" val="1864289781"/>
                    </a:ext>
                  </a:extLst>
                </a:gridCol>
                <a:gridCol w="1640863">
                  <a:extLst>
                    <a:ext uri="{9D8B030D-6E8A-4147-A177-3AD203B41FA5}">
                      <a16:colId xmlns:a16="http://schemas.microsoft.com/office/drawing/2014/main" val="2751685555"/>
                    </a:ext>
                  </a:extLst>
                </a:gridCol>
              </a:tblGrid>
              <a:tr h="379495">
                <a:tc>
                  <a:txBody>
                    <a:bodyPr/>
                    <a:lstStyle/>
                    <a:p>
                      <a:pPr algn="ctr" rtl="0"/>
                      <a:r>
                        <a:rPr lang="en-US" dirty="0"/>
                        <a:t>Zombie Player</a:t>
                      </a:r>
                      <a:endParaRPr lang="he-IL" dirty="0"/>
                    </a:p>
                  </a:txBody>
                  <a:tcPr anchor="ctr"/>
                </a:tc>
                <a:tc>
                  <a:txBody>
                    <a:bodyPr/>
                    <a:lstStyle/>
                    <a:p>
                      <a:pPr algn="ctr" rtl="0"/>
                      <a:r>
                        <a:rPr lang="en-US" dirty="0"/>
                        <a:t>Light Player</a:t>
                      </a:r>
                      <a:endParaRPr lang="he-IL" dirty="0"/>
                    </a:p>
                  </a:txBody>
                  <a:tcPr anchor="ctr"/>
                </a:tc>
                <a:tc>
                  <a:txBody>
                    <a:bodyPr/>
                    <a:lstStyle/>
                    <a:p>
                      <a:pPr algn="ctr" rtl="0"/>
                      <a:r>
                        <a:rPr lang="en-US" dirty="0"/>
                        <a:t>Game Board</a:t>
                      </a:r>
                      <a:endParaRPr lang="he-IL" dirty="0"/>
                    </a:p>
                  </a:txBody>
                  <a:tcPr anchor="ctr"/>
                </a:tc>
                <a:extLst>
                  <a:ext uri="{0D108BD9-81ED-4DB2-BD59-A6C34878D82A}">
                    <a16:rowId xmlns:a16="http://schemas.microsoft.com/office/drawing/2014/main" val="1194583991"/>
                  </a:ext>
                </a:extLst>
              </a:tr>
              <a:tr h="379495">
                <a:tc>
                  <a:txBody>
                    <a:bodyPr/>
                    <a:lstStyle/>
                    <a:p>
                      <a:pPr algn="ctr" rtl="0"/>
                      <a:r>
                        <a:rPr lang="en-US" dirty="0"/>
                        <a:t>Single Action</a:t>
                      </a:r>
                      <a:endParaRPr lang="he-IL" dirty="0"/>
                    </a:p>
                  </a:txBody>
                  <a:tcPr anchor="ctr"/>
                </a:tc>
                <a:tc rowSpan="4">
                  <a:txBody>
                    <a:bodyPr/>
                    <a:lstStyle/>
                    <a:p>
                      <a:pPr algn="ctr" rtl="0"/>
                      <a:r>
                        <a:rPr lang="en-US" dirty="0"/>
                        <a:t>DDQN</a:t>
                      </a:r>
                      <a:endParaRPr lang="he-IL" dirty="0"/>
                    </a:p>
                  </a:txBody>
                  <a:tcPr anchor="ctr"/>
                </a:tc>
                <a:tc rowSpan="4">
                  <a:txBody>
                    <a:bodyPr/>
                    <a:lstStyle/>
                    <a:p>
                      <a:pPr algn="ctr" rtl="0"/>
                      <a:r>
                        <a:rPr lang="en-US" dirty="0"/>
                        <a:t>10x10</a:t>
                      </a:r>
                      <a:endParaRPr lang="he-IL" dirty="0"/>
                    </a:p>
                  </a:txBody>
                  <a:tcPr anchor="ctr"/>
                </a:tc>
                <a:extLst>
                  <a:ext uri="{0D108BD9-81ED-4DB2-BD59-A6C34878D82A}">
                    <a16:rowId xmlns:a16="http://schemas.microsoft.com/office/drawing/2014/main" val="3739138582"/>
                  </a:ext>
                </a:extLst>
              </a:tr>
              <a:tr h="379495">
                <a:tc>
                  <a:txBody>
                    <a:bodyPr/>
                    <a:lstStyle/>
                    <a:p>
                      <a:pPr algn="ctr" rtl="0"/>
                      <a:r>
                        <a:rPr lang="en-US" dirty="0"/>
                        <a:t>Double Action</a:t>
                      </a:r>
                      <a:endParaRPr lang="he-IL" dirty="0"/>
                    </a:p>
                  </a:txBody>
                  <a:tcPr anchor="ctr"/>
                </a:tc>
                <a:tc vMerge="1">
                  <a:txBody>
                    <a:bodyPr/>
                    <a:lstStyle/>
                    <a:p>
                      <a:pPr algn="ctr" rtl="0"/>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1973209575"/>
                  </a:ext>
                </a:extLst>
              </a:tr>
              <a:tr h="379495">
                <a:tc>
                  <a:txBody>
                    <a:bodyPr/>
                    <a:lstStyle/>
                    <a:p>
                      <a:pPr algn="ctr" rtl="0"/>
                      <a:r>
                        <a:rPr lang="en-US" dirty="0"/>
                        <a:t>Uniform</a:t>
                      </a:r>
                      <a:endParaRPr lang="he-IL" dirty="0"/>
                    </a:p>
                  </a:txBody>
                  <a:tcPr anchor="ctr"/>
                </a:tc>
                <a:tc vMerge="1">
                  <a:txBody>
                    <a:bodyPr/>
                    <a:lstStyle/>
                    <a:p>
                      <a:pPr algn="ctr" rtl="0"/>
                      <a:endParaRPr lang="he-IL" dirty="0"/>
                    </a:p>
                  </a:txBody>
                  <a:tcPr anchor="ctr"/>
                </a:tc>
                <a:tc vMerge="1">
                  <a:txBody>
                    <a:bodyPr/>
                    <a:lstStyle/>
                    <a:p>
                      <a:pPr rtl="1"/>
                      <a:endParaRPr lang="he-IL"/>
                    </a:p>
                  </a:txBody>
                  <a:tcPr/>
                </a:tc>
                <a:extLst>
                  <a:ext uri="{0D108BD9-81ED-4DB2-BD59-A6C34878D82A}">
                    <a16:rowId xmlns:a16="http://schemas.microsoft.com/office/drawing/2014/main" val="429877517"/>
                  </a:ext>
                </a:extLst>
              </a:tr>
              <a:tr h="379495">
                <a:tc>
                  <a:txBody>
                    <a:bodyPr/>
                    <a:lstStyle/>
                    <a:p>
                      <a:pPr algn="ctr" rtl="0"/>
                      <a:r>
                        <a:rPr lang="en-US" dirty="0"/>
                        <a:t>Gaussian</a:t>
                      </a:r>
                      <a:endParaRPr lang="he-IL" dirty="0"/>
                    </a:p>
                  </a:txBody>
                  <a:tcPr anchor="ctr"/>
                </a:tc>
                <a:tc vMerge="1">
                  <a:txBody>
                    <a:bodyPr/>
                    <a:lstStyle/>
                    <a:p>
                      <a:pPr algn="ctr" rtl="0"/>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3313721815"/>
                  </a:ext>
                </a:extLst>
              </a:tr>
              <a:tr h="379495">
                <a:tc>
                  <a:txBody>
                    <a:bodyPr/>
                    <a:lstStyle/>
                    <a:p>
                      <a:pPr algn="ctr" rtl="0"/>
                      <a:r>
                        <a:rPr lang="en-US" dirty="0"/>
                        <a:t>Single Action</a:t>
                      </a:r>
                      <a:endParaRPr lang="he-IL" dirty="0"/>
                    </a:p>
                  </a:txBody>
                  <a:tcPr anchor="ctr"/>
                </a:tc>
                <a:tc rowSpan="4">
                  <a:txBody>
                    <a:bodyPr/>
                    <a:lstStyle/>
                    <a:p>
                      <a:pPr algn="ctr" rtl="0"/>
                      <a:r>
                        <a:rPr lang="en-US" dirty="0"/>
                        <a:t>DDQN</a:t>
                      </a:r>
                      <a:endParaRPr lang="he-IL" dirty="0"/>
                    </a:p>
                  </a:txBody>
                  <a:tcPr anchor="ctr"/>
                </a:tc>
                <a:tc rowSpan="4">
                  <a:txBody>
                    <a:bodyPr/>
                    <a:lstStyle/>
                    <a:p>
                      <a:pPr algn="ctr" rtl="0"/>
                      <a:r>
                        <a:rPr lang="en-US" dirty="0"/>
                        <a:t>20x20</a:t>
                      </a:r>
                      <a:endParaRPr lang="he-IL" dirty="0"/>
                    </a:p>
                  </a:txBody>
                  <a:tcPr anchor="ctr"/>
                </a:tc>
                <a:extLst>
                  <a:ext uri="{0D108BD9-81ED-4DB2-BD59-A6C34878D82A}">
                    <a16:rowId xmlns:a16="http://schemas.microsoft.com/office/drawing/2014/main" val="751055345"/>
                  </a:ext>
                </a:extLst>
              </a:tr>
              <a:tr h="379495">
                <a:tc>
                  <a:txBody>
                    <a:bodyPr/>
                    <a:lstStyle/>
                    <a:p>
                      <a:pPr algn="ctr" rtl="0"/>
                      <a:r>
                        <a:rPr lang="en-US" dirty="0"/>
                        <a:t>Double Action</a:t>
                      </a:r>
                      <a:endParaRPr lang="he-IL" dirty="0"/>
                    </a:p>
                  </a:txBody>
                  <a:tcPr anchor="ctr"/>
                </a:tc>
                <a:tc vMerge="1">
                  <a:txBody>
                    <a:bodyPr/>
                    <a:lstStyle/>
                    <a:p>
                      <a:pPr algn="ctr" rtl="0"/>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2791010559"/>
                  </a:ext>
                </a:extLst>
              </a:tr>
              <a:tr h="379495">
                <a:tc>
                  <a:txBody>
                    <a:bodyPr/>
                    <a:lstStyle/>
                    <a:p>
                      <a:pPr algn="ctr" rtl="0"/>
                      <a:r>
                        <a:rPr lang="en-US" dirty="0"/>
                        <a:t>Uniform</a:t>
                      </a:r>
                      <a:endParaRPr lang="he-IL" dirty="0"/>
                    </a:p>
                  </a:txBody>
                  <a:tcPr anchor="ctr"/>
                </a:tc>
                <a:tc vMerge="1">
                  <a:txBody>
                    <a:bodyPr/>
                    <a:lstStyle/>
                    <a:p>
                      <a:pPr algn="ctr" rtl="0"/>
                      <a:endParaRPr lang="he-IL" dirty="0"/>
                    </a:p>
                  </a:txBody>
                  <a:tcPr anchor="ctr"/>
                </a:tc>
                <a:tc vMerge="1">
                  <a:txBody>
                    <a:bodyPr/>
                    <a:lstStyle/>
                    <a:p>
                      <a:pPr rtl="1"/>
                      <a:endParaRPr lang="he-IL"/>
                    </a:p>
                  </a:txBody>
                  <a:tcPr/>
                </a:tc>
                <a:extLst>
                  <a:ext uri="{0D108BD9-81ED-4DB2-BD59-A6C34878D82A}">
                    <a16:rowId xmlns:a16="http://schemas.microsoft.com/office/drawing/2014/main" val="1290667002"/>
                  </a:ext>
                </a:extLst>
              </a:tr>
              <a:tr h="379495">
                <a:tc>
                  <a:txBody>
                    <a:bodyPr/>
                    <a:lstStyle/>
                    <a:p>
                      <a:pPr algn="ctr" rtl="0"/>
                      <a:r>
                        <a:rPr lang="en-US" dirty="0"/>
                        <a:t>Gaussian</a:t>
                      </a:r>
                      <a:endParaRPr lang="he-IL" dirty="0"/>
                    </a:p>
                  </a:txBody>
                  <a:tcPr anchor="ctr"/>
                </a:tc>
                <a:tc vMerge="1">
                  <a:txBody>
                    <a:bodyPr/>
                    <a:lstStyle/>
                    <a:p>
                      <a:pPr algn="ctr" rtl="0"/>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1505586377"/>
                  </a:ext>
                </a:extLst>
              </a:tr>
              <a:tr h="379495">
                <a:tc>
                  <a:txBody>
                    <a:bodyPr/>
                    <a:lstStyle/>
                    <a:p>
                      <a:pPr algn="ctr" rtl="0"/>
                      <a:r>
                        <a:rPr lang="en-US" dirty="0"/>
                        <a:t>Single Action</a:t>
                      </a:r>
                      <a:endParaRPr lang="he-IL" dirty="0"/>
                    </a:p>
                  </a:txBody>
                  <a:tcPr anchor="ctr"/>
                </a:tc>
                <a:tc rowSpan="4">
                  <a:txBody>
                    <a:bodyPr/>
                    <a:lstStyle/>
                    <a:p>
                      <a:pPr algn="ctr" rtl="0"/>
                      <a:r>
                        <a:rPr lang="en-US" dirty="0"/>
                        <a:t>DDQN</a:t>
                      </a:r>
                      <a:endParaRPr lang="he-IL" dirty="0"/>
                    </a:p>
                  </a:txBody>
                  <a:tcPr anchor="ctr"/>
                </a:tc>
                <a:tc rowSpan="4">
                  <a:txBody>
                    <a:bodyPr/>
                    <a:lstStyle/>
                    <a:p>
                      <a:pPr algn="ctr" rtl="0"/>
                      <a:r>
                        <a:rPr lang="en-US" dirty="0"/>
                        <a:t>30x30</a:t>
                      </a:r>
                      <a:endParaRPr lang="he-IL" dirty="0"/>
                    </a:p>
                  </a:txBody>
                  <a:tcPr anchor="ctr"/>
                </a:tc>
                <a:extLst>
                  <a:ext uri="{0D108BD9-81ED-4DB2-BD59-A6C34878D82A}">
                    <a16:rowId xmlns:a16="http://schemas.microsoft.com/office/drawing/2014/main" val="3946476614"/>
                  </a:ext>
                </a:extLst>
              </a:tr>
              <a:tr h="379495">
                <a:tc>
                  <a:txBody>
                    <a:bodyPr/>
                    <a:lstStyle/>
                    <a:p>
                      <a:pPr algn="ctr" rtl="0"/>
                      <a:r>
                        <a:rPr lang="en-US" dirty="0"/>
                        <a:t>Double Action</a:t>
                      </a:r>
                      <a:endParaRPr lang="he-IL" dirty="0"/>
                    </a:p>
                  </a:txBody>
                  <a:tcPr anchor="ctr"/>
                </a:tc>
                <a:tc vMerge="1">
                  <a:txBody>
                    <a:bodyPr/>
                    <a:lstStyle/>
                    <a:p>
                      <a:pPr algn="ctr" rtl="0"/>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2878283284"/>
                  </a:ext>
                </a:extLst>
              </a:tr>
              <a:tr h="379495">
                <a:tc>
                  <a:txBody>
                    <a:bodyPr/>
                    <a:lstStyle/>
                    <a:p>
                      <a:pPr algn="ctr" rtl="0"/>
                      <a:r>
                        <a:rPr lang="en-US" dirty="0"/>
                        <a:t>Uniform</a:t>
                      </a:r>
                      <a:endParaRPr lang="he-IL" dirty="0"/>
                    </a:p>
                  </a:txBody>
                  <a:tcPr anchor="ctr"/>
                </a:tc>
                <a:tc vMerge="1">
                  <a:txBody>
                    <a:bodyPr/>
                    <a:lstStyle/>
                    <a:p>
                      <a:pPr algn="ctr" rtl="0"/>
                      <a:endParaRPr lang="he-IL" dirty="0"/>
                    </a:p>
                  </a:txBody>
                  <a:tcPr anchor="ctr"/>
                </a:tc>
                <a:tc vMerge="1">
                  <a:txBody>
                    <a:bodyPr/>
                    <a:lstStyle/>
                    <a:p>
                      <a:pPr rtl="1"/>
                      <a:endParaRPr lang="he-IL"/>
                    </a:p>
                  </a:txBody>
                  <a:tcPr/>
                </a:tc>
                <a:extLst>
                  <a:ext uri="{0D108BD9-81ED-4DB2-BD59-A6C34878D82A}">
                    <a16:rowId xmlns:a16="http://schemas.microsoft.com/office/drawing/2014/main" val="3303132329"/>
                  </a:ext>
                </a:extLst>
              </a:tr>
              <a:tr h="379495">
                <a:tc>
                  <a:txBody>
                    <a:bodyPr/>
                    <a:lstStyle/>
                    <a:p>
                      <a:pPr algn="ctr" rtl="0"/>
                      <a:r>
                        <a:rPr lang="en-US" dirty="0"/>
                        <a:t>Gaussian</a:t>
                      </a:r>
                      <a:endParaRPr lang="he-IL" dirty="0"/>
                    </a:p>
                  </a:txBody>
                  <a:tcPr anchor="ctr"/>
                </a:tc>
                <a:tc vMerge="1">
                  <a:txBody>
                    <a:bodyPr/>
                    <a:lstStyle/>
                    <a:p>
                      <a:pPr algn="ctr" rtl="0"/>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1520058494"/>
                  </a:ext>
                </a:extLst>
              </a:tr>
            </a:tbl>
          </a:graphicData>
        </a:graphic>
      </p:graphicFrame>
      <p:graphicFrame>
        <p:nvGraphicFramePr>
          <p:cNvPr id="5" name="Table 4">
            <a:extLst>
              <a:ext uri="{FF2B5EF4-FFF2-40B4-BE49-F238E27FC236}">
                <a16:creationId xmlns:a16="http://schemas.microsoft.com/office/drawing/2014/main" id="{1904509E-4D57-4DE0-8821-DC4B88327C7B}"/>
              </a:ext>
            </a:extLst>
          </p:cNvPr>
          <p:cNvGraphicFramePr>
            <a:graphicFrameLocks/>
          </p:cNvGraphicFramePr>
          <p:nvPr>
            <p:extLst>
              <p:ext uri="{D42A27DB-BD31-4B8C-83A1-F6EECF244321}">
                <p14:modId xmlns:p14="http://schemas.microsoft.com/office/powerpoint/2010/main" val="2031605432"/>
              </p:ext>
            </p:extLst>
          </p:nvPr>
        </p:nvGraphicFramePr>
        <p:xfrm>
          <a:off x="6294407" y="1571742"/>
          <a:ext cx="4922589" cy="4933435"/>
        </p:xfrm>
        <a:graphic>
          <a:graphicData uri="http://schemas.openxmlformats.org/drawingml/2006/table">
            <a:tbl>
              <a:tblPr rtl="1" firstRow="1" bandRow="1">
                <a:tableStyleId>{616DA210-FB5B-4158-B5E0-FEB733F419BA}</a:tableStyleId>
              </a:tblPr>
              <a:tblGrid>
                <a:gridCol w="1640863">
                  <a:extLst>
                    <a:ext uri="{9D8B030D-6E8A-4147-A177-3AD203B41FA5}">
                      <a16:colId xmlns:a16="http://schemas.microsoft.com/office/drawing/2014/main" val="1993991516"/>
                    </a:ext>
                  </a:extLst>
                </a:gridCol>
                <a:gridCol w="1640863">
                  <a:extLst>
                    <a:ext uri="{9D8B030D-6E8A-4147-A177-3AD203B41FA5}">
                      <a16:colId xmlns:a16="http://schemas.microsoft.com/office/drawing/2014/main" val="1864289781"/>
                    </a:ext>
                  </a:extLst>
                </a:gridCol>
                <a:gridCol w="1640863">
                  <a:extLst>
                    <a:ext uri="{9D8B030D-6E8A-4147-A177-3AD203B41FA5}">
                      <a16:colId xmlns:a16="http://schemas.microsoft.com/office/drawing/2014/main" val="2751685555"/>
                    </a:ext>
                  </a:extLst>
                </a:gridCol>
              </a:tblGrid>
              <a:tr h="379495">
                <a:tc>
                  <a:txBody>
                    <a:bodyPr/>
                    <a:lstStyle/>
                    <a:p>
                      <a:pPr algn="ctr" rtl="0"/>
                      <a:r>
                        <a:rPr lang="en-US" dirty="0"/>
                        <a:t>Zombie Player</a:t>
                      </a:r>
                      <a:endParaRPr lang="he-IL" dirty="0"/>
                    </a:p>
                  </a:txBody>
                  <a:tcPr anchor="ctr"/>
                </a:tc>
                <a:tc>
                  <a:txBody>
                    <a:bodyPr/>
                    <a:lstStyle/>
                    <a:p>
                      <a:pPr algn="ctr" rtl="0"/>
                      <a:r>
                        <a:rPr lang="en-US" dirty="0"/>
                        <a:t>Light Player</a:t>
                      </a:r>
                      <a:endParaRPr lang="he-IL" dirty="0"/>
                    </a:p>
                  </a:txBody>
                  <a:tcPr anchor="ctr"/>
                </a:tc>
                <a:tc>
                  <a:txBody>
                    <a:bodyPr/>
                    <a:lstStyle/>
                    <a:p>
                      <a:pPr algn="ctr" rtl="0"/>
                      <a:r>
                        <a:rPr lang="en-US" dirty="0"/>
                        <a:t>Game Board</a:t>
                      </a:r>
                      <a:endParaRPr lang="he-IL" dirty="0"/>
                    </a:p>
                  </a:txBody>
                  <a:tcPr anchor="ctr"/>
                </a:tc>
                <a:extLst>
                  <a:ext uri="{0D108BD9-81ED-4DB2-BD59-A6C34878D82A}">
                    <a16:rowId xmlns:a16="http://schemas.microsoft.com/office/drawing/2014/main" val="1194583991"/>
                  </a:ext>
                </a:extLst>
              </a:tr>
              <a:tr h="379495">
                <a:tc rowSpan="4">
                  <a:txBody>
                    <a:bodyPr/>
                    <a:lstStyle/>
                    <a:p>
                      <a:pPr algn="ctr" rtl="0"/>
                      <a:r>
                        <a:rPr lang="en-US" dirty="0"/>
                        <a:t>DDQN</a:t>
                      </a:r>
                      <a:endParaRPr lang="he-IL" dirty="0"/>
                    </a:p>
                  </a:txBody>
                  <a:tcPr anchor="ctr"/>
                </a:tc>
                <a:tc>
                  <a:txBody>
                    <a:bodyPr/>
                    <a:lstStyle/>
                    <a:p>
                      <a:pPr algn="ctr" rtl="0"/>
                      <a:r>
                        <a:rPr lang="en-US" dirty="0"/>
                        <a:t>Single Action</a:t>
                      </a:r>
                      <a:endParaRPr lang="he-IL" dirty="0"/>
                    </a:p>
                  </a:txBody>
                  <a:tcPr anchor="ctr"/>
                </a:tc>
                <a:tc rowSpan="4">
                  <a:txBody>
                    <a:bodyPr/>
                    <a:lstStyle/>
                    <a:p>
                      <a:pPr algn="ctr" rtl="0"/>
                      <a:r>
                        <a:rPr lang="en-US" dirty="0"/>
                        <a:t>10x10</a:t>
                      </a:r>
                      <a:endParaRPr lang="he-IL" dirty="0"/>
                    </a:p>
                  </a:txBody>
                  <a:tcPr anchor="ctr"/>
                </a:tc>
                <a:extLst>
                  <a:ext uri="{0D108BD9-81ED-4DB2-BD59-A6C34878D82A}">
                    <a16:rowId xmlns:a16="http://schemas.microsoft.com/office/drawing/2014/main" val="3739138582"/>
                  </a:ext>
                </a:extLst>
              </a:tr>
              <a:tr h="379495">
                <a:tc vMerge="1">
                  <a:txBody>
                    <a:bodyPr/>
                    <a:lstStyle/>
                    <a:p>
                      <a:pPr algn="ctr" rtl="0"/>
                      <a:endParaRPr lang="he-IL" dirty="0"/>
                    </a:p>
                  </a:txBody>
                  <a:tcPr anchor="ctr"/>
                </a:tc>
                <a:tc>
                  <a:txBody>
                    <a:bodyPr/>
                    <a:lstStyle/>
                    <a:p>
                      <a:pPr algn="ctr" rtl="0"/>
                      <a:r>
                        <a:rPr lang="en-US" dirty="0"/>
                        <a:t>Double Action</a:t>
                      </a:r>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1973209575"/>
                  </a:ext>
                </a:extLst>
              </a:tr>
              <a:tr h="379495">
                <a:tc vMerge="1">
                  <a:txBody>
                    <a:bodyPr/>
                    <a:lstStyle/>
                    <a:p>
                      <a:pPr algn="ctr" rtl="0"/>
                      <a:endParaRPr lang="he-IL" dirty="0"/>
                    </a:p>
                  </a:txBody>
                  <a:tcPr anchor="ctr"/>
                </a:tc>
                <a:tc>
                  <a:txBody>
                    <a:bodyPr/>
                    <a:lstStyle/>
                    <a:p>
                      <a:pPr algn="ctr" rtl="0"/>
                      <a:r>
                        <a:rPr lang="en-US" dirty="0"/>
                        <a:t>Uniform</a:t>
                      </a:r>
                      <a:endParaRPr lang="he-IL" dirty="0"/>
                    </a:p>
                  </a:txBody>
                  <a:tcPr anchor="ctr"/>
                </a:tc>
                <a:tc vMerge="1">
                  <a:txBody>
                    <a:bodyPr/>
                    <a:lstStyle/>
                    <a:p>
                      <a:pPr rtl="1"/>
                      <a:endParaRPr lang="he-IL"/>
                    </a:p>
                  </a:txBody>
                  <a:tcPr/>
                </a:tc>
                <a:extLst>
                  <a:ext uri="{0D108BD9-81ED-4DB2-BD59-A6C34878D82A}">
                    <a16:rowId xmlns:a16="http://schemas.microsoft.com/office/drawing/2014/main" val="429877517"/>
                  </a:ext>
                </a:extLst>
              </a:tr>
              <a:tr h="379495">
                <a:tc vMerge="1">
                  <a:txBody>
                    <a:bodyPr/>
                    <a:lstStyle/>
                    <a:p>
                      <a:pPr algn="ctr" rtl="0"/>
                      <a:endParaRPr lang="he-IL" dirty="0"/>
                    </a:p>
                  </a:txBody>
                  <a:tcPr anchor="ctr"/>
                </a:tc>
                <a:tc>
                  <a:txBody>
                    <a:bodyPr/>
                    <a:lstStyle/>
                    <a:p>
                      <a:pPr algn="ctr" rtl="0"/>
                      <a:r>
                        <a:rPr lang="en-US" dirty="0"/>
                        <a:t>Gaussian</a:t>
                      </a:r>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3313721815"/>
                  </a:ext>
                </a:extLst>
              </a:tr>
              <a:tr h="379495">
                <a:tc rowSpan="4">
                  <a:txBody>
                    <a:bodyPr/>
                    <a:lstStyle/>
                    <a:p>
                      <a:pPr algn="ctr" rtl="0"/>
                      <a:r>
                        <a:rPr lang="en-US" dirty="0"/>
                        <a:t>DDQN</a:t>
                      </a:r>
                      <a:endParaRPr lang="he-IL" dirty="0"/>
                    </a:p>
                  </a:txBody>
                  <a:tcPr anchor="ctr"/>
                </a:tc>
                <a:tc>
                  <a:txBody>
                    <a:bodyPr/>
                    <a:lstStyle/>
                    <a:p>
                      <a:pPr algn="ctr" rtl="0"/>
                      <a:r>
                        <a:rPr lang="en-US" dirty="0"/>
                        <a:t>Single Action</a:t>
                      </a:r>
                      <a:endParaRPr lang="he-IL" dirty="0"/>
                    </a:p>
                  </a:txBody>
                  <a:tcPr anchor="ctr"/>
                </a:tc>
                <a:tc rowSpan="4">
                  <a:txBody>
                    <a:bodyPr/>
                    <a:lstStyle/>
                    <a:p>
                      <a:pPr algn="ctr" rtl="0"/>
                      <a:r>
                        <a:rPr lang="en-US" dirty="0"/>
                        <a:t>20x20</a:t>
                      </a:r>
                      <a:endParaRPr lang="he-IL" dirty="0"/>
                    </a:p>
                  </a:txBody>
                  <a:tcPr anchor="ctr"/>
                </a:tc>
                <a:extLst>
                  <a:ext uri="{0D108BD9-81ED-4DB2-BD59-A6C34878D82A}">
                    <a16:rowId xmlns:a16="http://schemas.microsoft.com/office/drawing/2014/main" val="751055345"/>
                  </a:ext>
                </a:extLst>
              </a:tr>
              <a:tr h="379495">
                <a:tc vMerge="1">
                  <a:txBody>
                    <a:bodyPr/>
                    <a:lstStyle/>
                    <a:p>
                      <a:pPr algn="ctr" rtl="0"/>
                      <a:endParaRPr lang="he-IL" dirty="0"/>
                    </a:p>
                  </a:txBody>
                  <a:tcPr anchor="ctr"/>
                </a:tc>
                <a:tc>
                  <a:txBody>
                    <a:bodyPr/>
                    <a:lstStyle/>
                    <a:p>
                      <a:pPr algn="ctr" rtl="0"/>
                      <a:r>
                        <a:rPr lang="en-US" dirty="0"/>
                        <a:t>Double Action</a:t>
                      </a:r>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2791010559"/>
                  </a:ext>
                </a:extLst>
              </a:tr>
              <a:tr h="379495">
                <a:tc vMerge="1">
                  <a:txBody>
                    <a:bodyPr/>
                    <a:lstStyle/>
                    <a:p>
                      <a:pPr algn="ctr" rtl="0"/>
                      <a:endParaRPr lang="he-IL" dirty="0"/>
                    </a:p>
                  </a:txBody>
                  <a:tcPr anchor="ctr"/>
                </a:tc>
                <a:tc>
                  <a:txBody>
                    <a:bodyPr/>
                    <a:lstStyle/>
                    <a:p>
                      <a:pPr algn="ctr" rtl="0"/>
                      <a:r>
                        <a:rPr lang="en-US" dirty="0"/>
                        <a:t>Uniform</a:t>
                      </a:r>
                      <a:endParaRPr lang="he-IL" dirty="0"/>
                    </a:p>
                  </a:txBody>
                  <a:tcPr anchor="ctr"/>
                </a:tc>
                <a:tc vMerge="1">
                  <a:txBody>
                    <a:bodyPr/>
                    <a:lstStyle/>
                    <a:p>
                      <a:pPr rtl="1"/>
                      <a:endParaRPr lang="he-IL"/>
                    </a:p>
                  </a:txBody>
                  <a:tcPr/>
                </a:tc>
                <a:extLst>
                  <a:ext uri="{0D108BD9-81ED-4DB2-BD59-A6C34878D82A}">
                    <a16:rowId xmlns:a16="http://schemas.microsoft.com/office/drawing/2014/main" val="1290667002"/>
                  </a:ext>
                </a:extLst>
              </a:tr>
              <a:tr h="379495">
                <a:tc vMerge="1">
                  <a:txBody>
                    <a:bodyPr/>
                    <a:lstStyle/>
                    <a:p>
                      <a:pPr algn="ctr" rtl="0"/>
                      <a:endParaRPr lang="he-IL" dirty="0"/>
                    </a:p>
                  </a:txBody>
                  <a:tcPr anchor="ctr"/>
                </a:tc>
                <a:tc>
                  <a:txBody>
                    <a:bodyPr/>
                    <a:lstStyle/>
                    <a:p>
                      <a:pPr algn="ctr" rtl="0"/>
                      <a:r>
                        <a:rPr lang="en-US" dirty="0"/>
                        <a:t>Gaussian</a:t>
                      </a:r>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1505586377"/>
                  </a:ext>
                </a:extLst>
              </a:tr>
              <a:tr h="379495">
                <a:tc rowSpan="4">
                  <a:txBody>
                    <a:bodyPr/>
                    <a:lstStyle/>
                    <a:p>
                      <a:pPr algn="ctr" rtl="0"/>
                      <a:r>
                        <a:rPr lang="en-US" dirty="0"/>
                        <a:t>DDQN</a:t>
                      </a:r>
                      <a:endParaRPr lang="he-IL" dirty="0"/>
                    </a:p>
                  </a:txBody>
                  <a:tcPr anchor="ctr"/>
                </a:tc>
                <a:tc>
                  <a:txBody>
                    <a:bodyPr/>
                    <a:lstStyle/>
                    <a:p>
                      <a:pPr algn="ctr" rtl="0"/>
                      <a:r>
                        <a:rPr lang="en-US" dirty="0"/>
                        <a:t>Single Action</a:t>
                      </a:r>
                      <a:endParaRPr lang="he-IL" dirty="0"/>
                    </a:p>
                  </a:txBody>
                  <a:tcPr anchor="ctr"/>
                </a:tc>
                <a:tc rowSpan="4">
                  <a:txBody>
                    <a:bodyPr/>
                    <a:lstStyle/>
                    <a:p>
                      <a:pPr algn="ctr" rtl="0"/>
                      <a:r>
                        <a:rPr lang="en-US" dirty="0"/>
                        <a:t>30x30</a:t>
                      </a:r>
                      <a:endParaRPr lang="he-IL" dirty="0"/>
                    </a:p>
                  </a:txBody>
                  <a:tcPr anchor="ctr"/>
                </a:tc>
                <a:extLst>
                  <a:ext uri="{0D108BD9-81ED-4DB2-BD59-A6C34878D82A}">
                    <a16:rowId xmlns:a16="http://schemas.microsoft.com/office/drawing/2014/main" val="3946476614"/>
                  </a:ext>
                </a:extLst>
              </a:tr>
              <a:tr h="379495">
                <a:tc vMerge="1">
                  <a:txBody>
                    <a:bodyPr/>
                    <a:lstStyle/>
                    <a:p>
                      <a:pPr algn="ctr" rtl="0"/>
                      <a:endParaRPr lang="he-IL" dirty="0"/>
                    </a:p>
                  </a:txBody>
                  <a:tcPr anchor="ctr"/>
                </a:tc>
                <a:tc>
                  <a:txBody>
                    <a:bodyPr/>
                    <a:lstStyle/>
                    <a:p>
                      <a:pPr algn="ctr" rtl="0"/>
                      <a:r>
                        <a:rPr lang="en-US" dirty="0"/>
                        <a:t>Double Action</a:t>
                      </a:r>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2878283284"/>
                  </a:ext>
                </a:extLst>
              </a:tr>
              <a:tr h="379495">
                <a:tc vMerge="1">
                  <a:txBody>
                    <a:bodyPr/>
                    <a:lstStyle/>
                    <a:p>
                      <a:pPr algn="ctr" rtl="0"/>
                      <a:endParaRPr lang="he-IL" dirty="0"/>
                    </a:p>
                  </a:txBody>
                  <a:tcPr anchor="ctr"/>
                </a:tc>
                <a:tc>
                  <a:txBody>
                    <a:bodyPr/>
                    <a:lstStyle/>
                    <a:p>
                      <a:pPr algn="ctr" rtl="0"/>
                      <a:r>
                        <a:rPr lang="en-US" dirty="0"/>
                        <a:t>Uniform</a:t>
                      </a:r>
                      <a:endParaRPr lang="he-IL" dirty="0"/>
                    </a:p>
                  </a:txBody>
                  <a:tcPr anchor="ctr"/>
                </a:tc>
                <a:tc vMerge="1">
                  <a:txBody>
                    <a:bodyPr/>
                    <a:lstStyle/>
                    <a:p>
                      <a:pPr rtl="1"/>
                      <a:endParaRPr lang="he-IL"/>
                    </a:p>
                  </a:txBody>
                  <a:tcPr/>
                </a:tc>
                <a:extLst>
                  <a:ext uri="{0D108BD9-81ED-4DB2-BD59-A6C34878D82A}">
                    <a16:rowId xmlns:a16="http://schemas.microsoft.com/office/drawing/2014/main" val="3303132329"/>
                  </a:ext>
                </a:extLst>
              </a:tr>
              <a:tr h="379495">
                <a:tc vMerge="1">
                  <a:txBody>
                    <a:bodyPr/>
                    <a:lstStyle/>
                    <a:p>
                      <a:pPr algn="ctr" rtl="0"/>
                      <a:endParaRPr lang="he-IL" dirty="0"/>
                    </a:p>
                  </a:txBody>
                  <a:tcPr anchor="ctr"/>
                </a:tc>
                <a:tc>
                  <a:txBody>
                    <a:bodyPr/>
                    <a:lstStyle/>
                    <a:p>
                      <a:pPr algn="ctr" rtl="0"/>
                      <a:r>
                        <a:rPr lang="en-US" dirty="0"/>
                        <a:t>Gaussian</a:t>
                      </a:r>
                      <a:endParaRPr lang="he-IL" dirty="0"/>
                    </a:p>
                  </a:txBody>
                  <a:tcPr anchor="ctr"/>
                </a:tc>
                <a:tc vMerge="1">
                  <a:txBody>
                    <a:bodyPr/>
                    <a:lstStyle/>
                    <a:p>
                      <a:pPr algn="l" rtl="0"/>
                      <a:endParaRPr lang="he-IL" dirty="0"/>
                    </a:p>
                  </a:txBody>
                  <a:tcPr/>
                </a:tc>
                <a:extLst>
                  <a:ext uri="{0D108BD9-81ED-4DB2-BD59-A6C34878D82A}">
                    <a16:rowId xmlns:a16="http://schemas.microsoft.com/office/drawing/2014/main" val="1520058494"/>
                  </a:ext>
                </a:extLst>
              </a:tr>
            </a:tbl>
          </a:graphicData>
        </a:graphic>
      </p:graphicFrame>
    </p:spTree>
    <p:extLst>
      <p:ext uri="{BB962C8B-B14F-4D97-AF65-F5344CB8AC3E}">
        <p14:creationId xmlns:p14="http://schemas.microsoft.com/office/powerpoint/2010/main" val="27714155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F2B86-256E-4D6B-B44A-8A7866C13B78}"/>
              </a:ext>
            </a:extLst>
          </p:cNvPr>
          <p:cNvSpPr>
            <a:spLocks noGrp="1"/>
          </p:cNvSpPr>
          <p:nvPr>
            <p:ph type="title"/>
          </p:nvPr>
        </p:nvSpPr>
        <p:spPr/>
        <p:txBody>
          <a:bodyPr/>
          <a:lstStyle/>
          <a:p>
            <a:r>
              <a:rPr lang="en-US" dirty="0"/>
              <a:t>Research goal</a:t>
            </a:r>
            <a:endParaRPr lang="he-IL" dirty="0"/>
          </a:p>
        </p:txBody>
      </p:sp>
      <p:sp>
        <p:nvSpPr>
          <p:cNvPr id="3" name="Content Placeholder 2">
            <a:extLst>
              <a:ext uri="{FF2B5EF4-FFF2-40B4-BE49-F238E27FC236}">
                <a16:creationId xmlns:a16="http://schemas.microsoft.com/office/drawing/2014/main" id="{5409FB69-8C94-45FE-BEE7-90E00C0C6E46}"/>
              </a:ext>
            </a:extLst>
          </p:cNvPr>
          <p:cNvSpPr>
            <a:spLocks noGrp="1"/>
          </p:cNvSpPr>
          <p:nvPr>
            <p:ph idx="1"/>
          </p:nvPr>
        </p:nvSpPr>
        <p:spPr/>
        <p:txBody>
          <a:bodyPr/>
          <a:lstStyle/>
          <a:p>
            <a:pPr algn="l" rtl="0"/>
            <a:r>
              <a:rPr lang="en-US" dirty="0"/>
              <a:t>Build </a:t>
            </a:r>
            <a:r>
              <a:rPr lang="en-US" u="sng" dirty="0"/>
              <a:t>learning agents</a:t>
            </a:r>
            <a:r>
              <a:rPr lang="en-US" dirty="0"/>
              <a:t> to play the game of </a:t>
            </a:r>
            <a:r>
              <a:rPr lang="en-US" u="sng" dirty="0"/>
              <a:t>Light against Zombies</a:t>
            </a:r>
            <a:endParaRPr lang="he-IL" u="sng" dirty="0"/>
          </a:p>
        </p:txBody>
      </p:sp>
    </p:spTree>
    <p:extLst>
      <p:ext uri="{BB962C8B-B14F-4D97-AF65-F5344CB8AC3E}">
        <p14:creationId xmlns:p14="http://schemas.microsoft.com/office/powerpoint/2010/main" val="54119100"/>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05DD9-A050-4AA9-958D-89346327686B}"/>
              </a:ext>
            </a:extLst>
          </p:cNvPr>
          <p:cNvSpPr>
            <a:spLocks noGrp="1"/>
          </p:cNvSpPr>
          <p:nvPr>
            <p:ph type="title"/>
          </p:nvPr>
        </p:nvSpPr>
        <p:spPr/>
        <p:txBody>
          <a:bodyPr/>
          <a:lstStyle/>
          <a:p>
            <a:r>
              <a:rPr lang="en-US" dirty="0"/>
              <a:t>Double deep q-learning evaluation process</a:t>
            </a:r>
            <a:endParaRPr lang="he-IL" dirty="0"/>
          </a:p>
        </p:txBody>
      </p:sp>
      <p:sp>
        <p:nvSpPr>
          <p:cNvPr id="3" name="Content Placeholder 2">
            <a:extLst>
              <a:ext uri="{FF2B5EF4-FFF2-40B4-BE49-F238E27FC236}">
                <a16:creationId xmlns:a16="http://schemas.microsoft.com/office/drawing/2014/main" id="{82AB2385-8183-4A5C-803F-416B01EF97AD}"/>
              </a:ext>
            </a:extLst>
          </p:cNvPr>
          <p:cNvSpPr>
            <a:spLocks noGrp="1"/>
          </p:cNvSpPr>
          <p:nvPr>
            <p:ph idx="1"/>
          </p:nvPr>
        </p:nvSpPr>
        <p:spPr>
          <a:xfrm>
            <a:off x="1003389" y="2188906"/>
            <a:ext cx="10702656" cy="3541714"/>
          </a:xfrm>
        </p:spPr>
        <p:txBody>
          <a:bodyPr>
            <a:normAutofit/>
          </a:bodyPr>
          <a:lstStyle/>
          <a:p>
            <a:pPr marL="0" indent="0" algn="l" rtl="0">
              <a:buNone/>
            </a:pPr>
            <a:r>
              <a:rPr lang="en-US" dirty="0"/>
              <a:t>1. Estimate success of the DDQN agent by Average Test Score</a:t>
            </a:r>
          </a:p>
          <a:p>
            <a:pPr marL="0" indent="0" algn="l" rtl="0">
              <a:buNone/>
            </a:pPr>
            <a:r>
              <a:rPr lang="en-US" dirty="0"/>
              <a:t>2. Choose the best sets of parameters</a:t>
            </a:r>
          </a:p>
          <a:p>
            <a:pPr marL="0" indent="0" algn="l" rtl="0">
              <a:buNone/>
            </a:pPr>
            <a:r>
              <a:rPr lang="en-US" dirty="0"/>
              <a:t>3. Compare the results of the best agents over different boards</a:t>
            </a:r>
          </a:p>
        </p:txBody>
      </p:sp>
    </p:spTree>
    <p:extLst>
      <p:ext uri="{BB962C8B-B14F-4D97-AF65-F5344CB8AC3E}">
        <p14:creationId xmlns:p14="http://schemas.microsoft.com/office/powerpoint/2010/main" val="2454744745"/>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87C04-419C-4270-B90B-3191E5274DE8}"/>
              </a:ext>
            </a:extLst>
          </p:cNvPr>
          <p:cNvSpPr>
            <a:spLocks noGrp="1"/>
          </p:cNvSpPr>
          <p:nvPr>
            <p:ph type="title"/>
          </p:nvPr>
        </p:nvSpPr>
        <p:spPr>
          <a:xfrm>
            <a:off x="1068261" y="435638"/>
            <a:ext cx="9905998" cy="1478570"/>
          </a:xfrm>
        </p:spPr>
        <p:txBody>
          <a:bodyPr/>
          <a:lstStyle/>
          <a:p>
            <a:r>
              <a:rPr lang="en-US" dirty="0"/>
              <a:t>Example of a single evaluation</a:t>
            </a:r>
            <a:endParaRPr lang="he-IL" dirty="0"/>
          </a:p>
        </p:txBody>
      </p:sp>
      <p:sp>
        <p:nvSpPr>
          <p:cNvPr id="3" name="Content Placeholder 2">
            <a:extLst>
              <a:ext uri="{FF2B5EF4-FFF2-40B4-BE49-F238E27FC236}">
                <a16:creationId xmlns:a16="http://schemas.microsoft.com/office/drawing/2014/main" id="{A8DADC15-1AAB-484C-95EA-2537E9C7B959}"/>
              </a:ext>
            </a:extLst>
          </p:cNvPr>
          <p:cNvSpPr>
            <a:spLocks noGrp="1"/>
          </p:cNvSpPr>
          <p:nvPr>
            <p:ph idx="1"/>
          </p:nvPr>
        </p:nvSpPr>
        <p:spPr>
          <a:xfrm>
            <a:off x="1068261" y="1914208"/>
            <a:ext cx="9905999" cy="3541714"/>
          </a:xfrm>
        </p:spPr>
        <p:txBody>
          <a:bodyPr/>
          <a:lstStyle/>
          <a:p>
            <a:pPr algn="l" rtl="0"/>
            <a:r>
              <a:rPr lang="en-US" dirty="0"/>
              <a:t>For each scenario (Ex. DDQN as Zombie and Single Action Agent as Light), the framework produces the following “Reward per episode” graph:</a:t>
            </a:r>
          </a:p>
        </p:txBody>
      </p:sp>
      <p:pic>
        <p:nvPicPr>
          <p:cNvPr id="5" name="Picture 4">
            <a:extLst>
              <a:ext uri="{FF2B5EF4-FFF2-40B4-BE49-F238E27FC236}">
                <a16:creationId xmlns:a16="http://schemas.microsoft.com/office/drawing/2014/main" id="{4B65C526-04A8-475C-A212-021C2AB07082}"/>
              </a:ext>
            </a:extLst>
          </p:cNvPr>
          <p:cNvPicPr>
            <a:picLocks noChangeAspect="1"/>
          </p:cNvPicPr>
          <p:nvPr/>
        </p:nvPicPr>
        <p:blipFill rotWithShape="1">
          <a:blip r:embed="rId3">
            <a:extLst>
              <a:ext uri="{28A0092B-C50C-407E-A947-70E740481C1C}">
                <a14:useLocalDpi xmlns:a14="http://schemas.microsoft.com/office/drawing/2010/main" val="0"/>
              </a:ext>
            </a:extLst>
          </a:blip>
          <a:srcRect t="5728"/>
          <a:stretch/>
        </p:blipFill>
        <p:spPr>
          <a:xfrm>
            <a:off x="3977957" y="3086099"/>
            <a:ext cx="4664202" cy="3458103"/>
          </a:xfrm>
          <a:prstGeom prst="rect">
            <a:avLst/>
          </a:prstGeom>
        </p:spPr>
      </p:pic>
    </p:spTree>
    <p:extLst>
      <p:ext uri="{BB962C8B-B14F-4D97-AF65-F5344CB8AC3E}">
        <p14:creationId xmlns:p14="http://schemas.microsoft.com/office/powerpoint/2010/main" val="268856505"/>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43" name="Picture 42">
            <a:extLst>
              <a:ext uri="{FF2B5EF4-FFF2-40B4-BE49-F238E27FC236}">
                <a16:creationId xmlns:a16="http://schemas.microsoft.com/office/drawing/2014/main" id="{02B5836C-6646-4A5D-9634-53E5AE52F113}"/>
              </a:ext>
            </a:extLst>
          </p:cNvPr>
          <p:cNvPicPr>
            <a:picLocks noChangeAspect="1"/>
          </p:cNvPicPr>
          <p:nvPr/>
        </p:nvPicPr>
        <p:blipFill>
          <a:blip r:embed="rId3"/>
          <a:stretch>
            <a:fillRect/>
          </a:stretch>
        </p:blipFill>
        <p:spPr>
          <a:xfrm>
            <a:off x="4364674" y="4238652"/>
            <a:ext cx="2913214" cy="2291121"/>
          </a:xfrm>
          <a:prstGeom prst="rect">
            <a:avLst/>
          </a:prstGeom>
        </p:spPr>
      </p:pic>
      <p:pic>
        <p:nvPicPr>
          <p:cNvPr id="45" name="Picture 44">
            <a:extLst>
              <a:ext uri="{FF2B5EF4-FFF2-40B4-BE49-F238E27FC236}">
                <a16:creationId xmlns:a16="http://schemas.microsoft.com/office/drawing/2014/main" id="{DBC04BE4-841A-4089-B100-DA9949099311}"/>
              </a:ext>
            </a:extLst>
          </p:cNvPr>
          <p:cNvPicPr>
            <a:picLocks noChangeAspect="1"/>
          </p:cNvPicPr>
          <p:nvPr/>
        </p:nvPicPr>
        <p:blipFill>
          <a:blip r:embed="rId4"/>
          <a:stretch>
            <a:fillRect/>
          </a:stretch>
        </p:blipFill>
        <p:spPr>
          <a:xfrm>
            <a:off x="702199" y="4215780"/>
            <a:ext cx="2913213" cy="2291121"/>
          </a:xfrm>
          <a:prstGeom prst="rect">
            <a:avLst/>
          </a:prstGeom>
        </p:spPr>
      </p:pic>
      <p:sp>
        <p:nvSpPr>
          <p:cNvPr id="2" name="Title 1">
            <a:extLst>
              <a:ext uri="{FF2B5EF4-FFF2-40B4-BE49-F238E27FC236}">
                <a16:creationId xmlns:a16="http://schemas.microsoft.com/office/drawing/2014/main" id="{CB842EB8-27EE-4B8E-A665-0ECCEC207EAD}"/>
              </a:ext>
            </a:extLst>
          </p:cNvPr>
          <p:cNvSpPr>
            <a:spLocks noGrp="1"/>
          </p:cNvSpPr>
          <p:nvPr>
            <p:ph type="title"/>
          </p:nvPr>
        </p:nvSpPr>
        <p:spPr>
          <a:xfrm>
            <a:off x="1143001" y="351099"/>
            <a:ext cx="9905998" cy="1478570"/>
          </a:xfrm>
        </p:spPr>
        <p:txBody>
          <a:bodyPr/>
          <a:lstStyle/>
          <a:p>
            <a:r>
              <a:rPr lang="en-US" dirty="0"/>
              <a:t>Example of a single evaluation</a:t>
            </a:r>
            <a:endParaRPr lang="he-IL" dirty="0"/>
          </a:p>
        </p:txBody>
      </p:sp>
      <mc:AlternateContent xmlns:mc="http://schemas.openxmlformats.org/markup-compatibility/2006" xmlns:a14="http://schemas.microsoft.com/office/drawing/2010/main">
        <mc:Choice Requires="a14">
          <p:sp>
            <p:nvSpPr>
              <p:cNvPr id="65" name="Content Placeholder 2">
                <a:extLst>
                  <a:ext uri="{FF2B5EF4-FFF2-40B4-BE49-F238E27FC236}">
                    <a16:creationId xmlns:a16="http://schemas.microsoft.com/office/drawing/2014/main" id="{94487073-E2D1-47C7-9459-8AC2ECCC29BB}"/>
                  </a:ext>
                </a:extLst>
              </p:cNvPr>
              <p:cNvSpPr>
                <a:spLocks noGrp="1"/>
              </p:cNvSpPr>
              <p:nvPr>
                <p:ph idx="1"/>
              </p:nvPr>
            </p:nvSpPr>
            <p:spPr>
              <a:xfrm>
                <a:off x="1007720" y="1779557"/>
                <a:ext cx="7450881" cy="2237909"/>
              </a:xfrm>
            </p:spPr>
            <p:txBody>
              <a:bodyPr>
                <a:normAutofit/>
              </a:bodyPr>
              <a:lstStyle/>
              <a:p>
                <a:pPr algn="l" rtl="0"/>
                <a:r>
                  <a:rPr lang="en-US" dirty="0"/>
                  <a:t>Considering the scenario of DDQN as Zombie vs. Single Action Agent as Light on top a board of </a:t>
                </a:r>
                <a14:m>
                  <m:oMath xmlns:m="http://schemas.openxmlformats.org/officeDocument/2006/math">
                    <m:r>
                      <a:rPr lang="en-US" i="1" dirty="0" smtClean="0">
                        <a:latin typeface="Cambria Math" panose="02040503050406030204" pitchFamily="18" charset="0"/>
                      </a:rPr>
                      <m:t>10</m:t>
                    </m:r>
                    <m:r>
                      <a:rPr lang="en-US" i="1" dirty="0" smtClean="0">
                        <a:latin typeface="Cambria Math" panose="02040503050406030204" pitchFamily="18" charset="0"/>
                        <a:ea typeface="Cambria Math" panose="02040503050406030204" pitchFamily="18" charset="0"/>
                      </a:rPr>
                      <m:t>×</m:t>
                    </m:r>
                    <m:r>
                      <a:rPr lang="en-US" i="1" dirty="0" smtClean="0">
                        <a:latin typeface="Cambria Math" panose="02040503050406030204" pitchFamily="18" charset="0"/>
                      </a:rPr>
                      <m:t>10</m:t>
                    </m:r>
                  </m:oMath>
                </a14:m>
                <a:r>
                  <a:rPr lang="en-US" dirty="0"/>
                  <a:t>:</a:t>
                </a:r>
              </a:p>
              <a:p>
                <a:pPr lvl="1" algn="l" rtl="0"/>
                <a:r>
                  <a:rPr lang="en-US" dirty="0"/>
                  <a:t>First, repeat the scenario several times</a:t>
                </a:r>
              </a:p>
              <a:p>
                <a:pPr lvl="1" algn="l" rtl="0"/>
                <a:r>
                  <a:rPr lang="en-US" dirty="0"/>
                  <a:t>Second, get the average of test rewards</a:t>
                </a:r>
              </a:p>
            </p:txBody>
          </p:sp>
        </mc:Choice>
        <mc:Fallback xmlns="">
          <p:sp>
            <p:nvSpPr>
              <p:cNvPr id="65" name="Content Placeholder 2">
                <a:extLst>
                  <a:ext uri="{FF2B5EF4-FFF2-40B4-BE49-F238E27FC236}">
                    <a16:creationId xmlns:a16="http://schemas.microsoft.com/office/drawing/2014/main" id="{94487073-E2D1-47C7-9459-8AC2ECCC29BB}"/>
                  </a:ext>
                </a:extLst>
              </p:cNvPr>
              <p:cNvSpPr>
                <a:spLocks noGrp="1" noRot="1" noChangeAspect="1" noMove="1" noResize="1" noEditPoints="1" noAdjustHandles="1" noChangeArrowheads="1" noChangeShapeType="1" noTextEdit="1"/>
              </p:cNvSpPr>
              <p:nvPr>
                <p:ph idx="1"/>
              </p:nvPr>
            </p:nvSpPr>
            <p:spPr>
              <a:xfrm>
                <a:off x="1007720" y="1779557"/>
                <a:ext cx="7450881" cy="2237909"/>
              </a:xfrm>
              <a:blipFill>
                <a:blip r:embed="rId5"/>
                <a:stretch>
                  <a:fillRect l="-1635" t="-3815"/>
                </a:stretch>
              </a:blipFill>
            </p:spPr>
            <p:txBody>
              <a:bodyPr/>
              <a:lstStyle/>
              <a:p>
                <a:r>
                  <a:rPr lang="he-IL">
                    <a:noFill/>
                  </a:rPr>
                  <a:t> </a:t>
                </a:r>
              </a:p>
            </p:txBody>
          </p:sp>
        </mc:Fallback>
      </mc:AlternateContent>
      <p:sp>
        <p:nvSpPr>
          <p:cNvPr id="10" name="Oval 9">
            <a:extLst>
              <a:ext uri="{FF2B5EF4-FFF2-40B4-BE49-F238E27FC236}">
                <a16:creationId xmlns:a16="http://schemas.microsoft.com/office/drawing/2014/main" id="{81233142-BD63-4B01-8A12-F99F00D1FF57}"/>
              </a:ext>
            </a:extLst>
          </p:cNvPr>
          <p:cNvSpPr/>
          <p:nvPr/>
        </p:nvSpPr>
        <p:spPr>
          <a:xfrm>
            <a:off x="6444287" y="4238652"/>
            <a:ext cx="749262" cy="492174"/>
          </a:xfrm>
          <a:prstGeom prst="ellipse">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cxnSp>
        <p:nvCxnSpPr>
          <p:cNvPr id="13" name="Straight Arrow Connector 12">
            <a:extLst>
              <a:ext uri="{FF2B5EF4-FFF2-40B4-BE49-F238E27FC236}">
                <a16:creationId xmlns:a16="http://schemas.microsoft.com/office/drawing/2014/main" id="{D001ABD4-DE27-4279-A406-EBDEB487E771}"/>
              </a:ext>
            </a:extLst>
          </p:cNvPr>
          <p:cNvCxnSpPr>
            <a:cxnSpLocks/>
            <a:stCxn id="10" idx="6"/>
            <a:endCxn id="35" idx="0"/>
          </p:cNvCxnSpPr>
          <p:nvPr/>
        </p:nvCxnSpPr>
        <p:spPr>
          <a:xfrm>
            <a:off x="7193549" y="4484739"/>
            <a:ext cx="1210305" cy="1068996"/>
          </a:xfrm>
          <a:prstGeom prst="straightConnector1">
            <a:avLst/>
          </a:prstGeom>
          <a:ln>
            <a:solidFill>
              <a:schemeClr val="bg2">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1B0F8AB-5337-4556-86F8-30FDD45E4BE1}"/>
              </a:ext>
            </a:extLst>
          </p:cNvPr>
          <p:cNvSpPr txBox="1"/>
          <p:nvPr/>
        </p:nvSpPr>
        <p:spPr>
          <a:xfrm>
            <a:off x="9981172" y="5580065"/>
            <a:ext cx="1264195" cy="461665"/>
          </a:xfrm>
          <a:prstGeom prst="rect">
            <a:avLst/>
          </a:prstGeom>
          <a:noFill/>
          <a:ln>
            <a:noFill/>
          </a:ln>
        </p:spPr>
        <p:txBody>
          <a:bodyPr wrap="square" rtlCol="1">
            <a:spAutoFit/>
          </a:bodyPr>
          <a:lstStyle/>
          <a:p>
            <a:r>
              <a:rPr lang="en-US" sz="2400" dirty="0"/>
              <a:t>19.99</a:t>
            </a:r>
            <a:endParaRPr lang="he-IL" sz="2400" dirty="0"/>
          </a:p>
        </p:txBody>
      </p:sp>
      <p:sp>
        <p:nvSpPr>
          <p:cNvPr id="24" name="Oval 23">
            <a:extLst>
              <a:ext uri="{FF2B5EF4-FFF2-40B4-BE49-F238E27FC236}">
                <a16:creationId xmlns:a16="http://schemas.microsoft.com/office/drawing/2014/main" id="{1A682C8E-E5B8-4036-97D4-3523FC830798}"/>
              </a:ext>
            </a:extLst>
          </p:cNvPr>
          <p:cNvSpPr/>
          <p:nvPr/>
        </p:nvSpPr>
        <p:spPr>
          <a:xfrm>
            <a:off x="2814481" y="4238652"/>
            <a:ext cx="749262" cy="492174"/>
          </a:xfrm>
          <a:prstGeom prst="ellipse">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cxnSp>
        <p:nvCxnSpPr>
          <p:cNvPr id="25" name="Straight Arrow Connector 24">
            <a:extLst>
              <a:ext uri="{FF2B5EF4-FFF2-40B4-BE49-F238E27FC236}">
                <a16:creationId xmlns:a16="http://schemas.microsoft.com/office/drawing/2014/main" id="{C93CBC7D-066E-49A7-BB17-061A536C874D}"/>
              </a:ext>
            </a:extLst>
          </p:cNvPr>
          <p:cNvCxnSpPr>
            <a:cxnSpLocks/>
            <a:stCxn id="24" idx="6"/>
            <a:endCxn id="35" idx="1"/>
          </p:cNvCxnSpPr>
          <p:nvPr/>
        </p:nvCxnSpPr>
        <p:spPr>
          <a:xfrm>
            <a:off x="3563743" y="4484739"/>
            <a:ext cx="4044065" cy="1330606"/>
          </a:xfrm>
          <a:prstGeom prst="straightConnector1">
            <a:avLst/>
          </a:prstGeom>
          <a:ln>
            <a:solidFill>
              <a:schemeClr val="bg2">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Oval 30">
            <a:extLst>
              <a:ext uri="{FF2B5EF4-FFF2-40B4-BE49-F238E27FC236}">
                <a16:creationId xmlns:a16="http://schemas.microsoft.com/office/drawing/2014/main" id="{869BEE90-C41D-4B40-8C0B-F112A8F03CCC}"/>
              </a:ext>
            </a:extLst>
          </p:cNvPr>
          <p:cNvSpPr/>
          <p:nvPr/>
        </p:nvSpPr>
        <p:spPr>
          <a:xfrm>
            <a:off x="9938043" y="5553735"/>
            <a:ext cx="1040934" cy="547378"/>
          </a:xfrm>
          <a:prstGeom prst="ellipse">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5" name="TextBox 34">
            <a:extLst>
              <a:ext uri="{FF2B5EF4-FFF2-40B4-BE49-F238E27FC236}">
                <a16:creationId xmlns:a16="http://schemas.microsoft.com/office/drawing/2014/main" id="{D7082E38-485A-4DE4-B2DB-FB1D708D861F}"/>
              </a:ext>
            </a:extLst>
          </p:cNvPr>
          <p:cNvSpPr txBox="1"/>
          <p:nvPr/>
        </p:nvSpPr>
        <p:spPr>
          <a:xfrm>
            <a:off x="7607808" y="5553735"/>
            <a:ext cx="1592091" cy="523220"/>
          </a:xfrm>
          <a:prstGeom prst="rect">
            <a:avLst/>
          </a:prstGeom>
          <a:noFill/>
          <a:ln>
            <a:solidFill>
              <a:schemeClr val="bg2">
                <a:lumMod val="40000"/>
                <a:lumOff val="60000"/>
              </a:schemeClr>
            </a:solidFill>
          </a:ln>
        </p:spPr>
        <p:txBody>
          <a:bodyPr wrap="square" rtlCol="1">
            <a:spAutoFit/>
          </a:bodyPr>
          <a:lstStyle/>
          <a:p>
            <a:pPr algn="ctr"/>
            <a:r>
              <a:rPr lang="en-US" sz="2800"/>
              <a:t>Average</a:t>
            </a:r>
            <a:endParaRPr lang="he-IL" sz="2800" dirty="0"/>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734E3AE6-DBFA-44F3-B2DE-A30C78ED5154}"/>
                  </a:ext>
                </a:extLst>
              </p:cNvPr>
              <p:cNvSpPr txBox="1"/>
              <p:nvPr/>
            </p:nvSpPr>
            <p:spPr>
              <a:xfrm>
                <a:off x="8955842" y="5553735"/>
                <a:ext cx="1241862" cy="523220"/>
              </a:xfrm>
              <a:prstGeom prst="rect">
                <a:avLst/>
              </a:prstGeom>
              <a:noFill/>
              <a:ln>
                <a:noFill/>
              </a:ln>
            </p:spPr>
            <p:txBody>
              <a:bodyPr wrap="square" rtlCol="1">
                <a:spAutoFit/>
              </a:bodyPr>
              <a:lstStyle/>
              <a:p>
                <a:pPr/>
                <a14:m>
                  <m:oMathPara xmlns:m="http://schemas.openxmlformats.org/officeDocument/2006/math">
                    <m:oMathParaPr>
                      <m:jc m:val="centerGroup"/>
                    </m:oMathParaPr>
                    <m:oMath xmlns:m="http://schemas.openxmlformats.org/officeDocument/2006/math">
                      <m:r>
                        <a:rPr lang="en-US" sz="2800" i="1" dirty="0" smtClean="0">
                          <a:latin typeface="Cambria Math" panose="02040503050406030204" pitchFamily="18" charset="0"/>
                        </a:rPr>
                        <m:t>−</m:t>
                      </m:r>
                      <m:r>
                        <a:rPr lang="en-US" sz="2800" i="1" dirty="0">
                          <a:latin typeface="Cambria Math" panose="02040503050406030204" pitchFamily="18" charset="0"/>
                        </a:rPr>
                        <m:t>&gt;</m:t>
                      </m:r>
                    </m:oMath>
                  </m:oMathPara>
                </a14:m>
                <a:endParaRPr lang="he-IL" sz="2800" dirty="0"/>
              </a:p>
            </p:txBody>
          </p:sp>
        </mc:Choice>
        <mc:Fallback xmlns="">
          <p:sp>
            <p:nvSpPr>
              <p:cNvPr id="36" name="TextBox 35">
                <a:extLst>
                  <a:ext uri="{FF2B5EF4-FFF2-40B4-BE49-F238E27FC236}">
                    <a16:creationId xmlns:a16="http://schemas.microsoft.com/office/drawing/2014/main" id="{734E3AE6-DBFA-44F3-B2DE-A30C78ED5154}"/>
                  </a:ext>
                </a:extLst>
              </p:cNvPr>
              <p:cNvSpPr txBox="1">
                <a:spLocks noRot="1" noChangeAspect="1" noMove="1" noResize="1" noEditPoints="1" noAdjustHandles="1" noChangeArrowheads="1" noChangeShapeType="1" noTextEdit="1"/>
              </p:cNvSpPr>
              <p:nvPr/>
            </p:nvSpPr>
            <p:spPr>
              <a:xfrm>
                <a:off x="8955842" y="5553735"/>
                <a:ext cx="1241862" cy="523220"/>
              </a:xfrm>
              <a:prstGeom prst="rect">
                <a:avLst/>
              </a:prstGeom>
              <a:blipFill>
                <a:blip r:embed="rId6"/>
                <a:stretch>
                  <a:fillRect/>
                </a:stretch>
              </a:blipFill>
              <a:ln>
                <a:noFill/>
              </a:ln>
            </p:spPr>
            <p:txBody>
              <a:bodyPr/>
              <a:lstStyle/>
              <a:p>
                <a:r>
                  <a:rPr lang="he-IL">
                    <a:noFill/>
                  </a:rPr>
                  <a:t> </a:t>
                </a:r>
              </a:p>
            </p:txBody>
          </p:sp>
        </mc:Fallback>
      </mc:AlternateContent>
      <p:grpSp>
        <p:nvGrpSpPr>
          <p:cNvPr id="64" name="Group 63">
            <a:extLst>
              <a:ext uri="{FF2B5EF4-FFF2-40B4-BE49-F238E27FC236}">
                <a16:creationId xmlns:a16="http://schemas.microsoft.com/office/drawing/2014/main" id="{7A369BB1-9434-40A2-AC22-45AE2D56A71A}"/>
              </a:ext>
            </a:extLst>
          </p:cNvPr>
          <p:cNvGrpSpPr/>
          <p:nvPr/>
        </p:nvGrpSpPr>
        <p:grpSpPr>
          <a:xfrm>
            <a:off x="8136376" y="958919"/>
            <a:ext cx="3835066" cy="2444767"/>
            <a:chOff x="8145534" y="546636"/>
            <a:chExt cx="3835066" cy="2444767"/>
          </a:xfrm>
        </p:grpSpPr>
        <p:pic>
          <p:nvPicPr>
            <p:cNvPr id="53" name="Picture 52">
              <a:extLst>
                <a:ext uri="{FF2B5EF4-FFF2-40B4-BE49-F238E27FC236}">
                  <a16:creationId xmlns:a16="http://schemas.microsoft.com/office/drawing/2014/main" id="{E9E442C8-22D0-4D2E-8CFD-1AF6A102CFA0}"/>
                </a:ext>
              </a:extLst>
            </p:cNvPr>
            <p:cNvPicPr>
              <a:picLocks noChangeAspect="1"/>
            </p:cNvPicPr>
            <p:nvPr/>
          </p:nvPicPr>
          <p:blipFill rotWithShape="1">
            <a:blip r:embed="rId7"/>
            <a:srcRect l="29747" t="-6811" r="-7122" b="58439"/>
            <a:stretch/>
          </p:blipFill>
          <p:spPr>
            <a:xfrm>
              <a:off x="8145534" y="546636"/>
              <a:ext cx="3835066" cy="244476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57" name="Straight Connector 56">
              <a:extLst>
                <a:ext uri="{FF2B5EF4-FFF2-40B4-BE49-F238E27FC236}">
                  <a16:creationId xmlns:a16="http://schemas.microsoft.com/office/drawing/2014/main" id="{EC2FA476-0145-4932-8380-E2F023B391BE}"/>
                </a:ext>
              </a:extLst>
            </p:cNvPr>
            <p:cNvCxnSpPr/>
            <p:nvPr/>
          </p:nvCxnSpPr>
          <p:spPr>
            <a:xfrm>
              <a:off x="8540496" y="1616770"/>
              <a:ext cx="1225296" cy="0"/>
            </a:xfrm>
            <a:prstGeom prst="line">
              <a:avLst/>
            </a:prstGeom>
            <a:ln w="38100">
              <a:solidFill>
                <a:srgbClr val="DF2121"/>
              </a:solidFill>
            </a:ln>
          </p:spPr>
          <p:style>
            <a:lnRef idx="3">
              <a:schemeClr val="accent3"/>
            </a:lnRef>
            <a:fillRef idx="0">
              <a:schemeClr val="accent3"/>
            </a:fillRef>
            <a:effectRef idx="2">
              <a:schemeClr val="accent3"/>
            </a:effectRef>
            <a:fontRef idx="minor">
              <a:schemeClr val="tx1"/>
            </a:fontRef>
          </p:style>
        </p:cxnSp>
        <p:cxnSp>
          <p:nvCxnSpPr>
            <p:cNvPr id="58" name="Straight Connector 57">
              <a:extLst>
                <a:ext uri="{FF2B5EF4-FFF2-40B4-BE49-F238E27FC236}">
                  <a16:creationId xmlns:a16="http://schemas.microsoft.com/office/drawing/2014/main" id="{29EDAF8A-79FA-45FD-94E7-ED45F5E26A65}"/>
                </a:ext>
              </a:extLst>
            </p:cNvPr>
            <p:cNvCxnSpPr/>
            <p:nvPr/>
          </p:nvCxnSpPr>
          <p:spPr>
            <a:xfrm>
              <a:off x="10441048" y="2189794"/>
              <a:ext cx="691648" cy="0"/>
            </a:xfrm>
            <a:prstGeom prst="line">
              <a:avLst/>
            </a:prstGeom>
            <a:ln w="38100">
              <a:solidFill>
                <a:srgbClr val="DF2121"/>
              </a:solidFill>
            </a:ln>
          </p:spPr>
          <p:style>
            <a:lnRef idx="3">
              <a:schemeClr val="accent3"/>
            </a:lnRef>
            <a:fillRef idx="0">
              <a:schemeClr val="accent3"/>
            </a:fillRef>
            <a:effectRef idx="2">
              <a:schemeClr val="accent3"/>
            </a:effectRef>
            <a:fontRef idx="minor">
              <a:schemeClr val="tx1"/>
            </a:fontRef>
          </p:style>
        </p:cxnSp>
      </p:grpSp>
    </p:spTree>
    <p:extLst>
      <p:ext uri="{BB962C8B-B14F-4D97-AF65-F5344CB8AC3E}">
        <p14:creationId xmlns:p14="http://schemas.microsoft.com/office/powerpoint/2010/main" val="432127990"/>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43A56-0BED-4F00-BB58-F4653A6DD519}"/>
              </a:ext>
            </a:extLst>
          </p:cNvPr>
          <p:cNvSpPr>
            <a:spLocks noGrp="1"/>
          </p:cNvSpPr>
          <p:nvPr>
            <p:ph type="title"/>
          </p:nvPr>
        </p:nvSpPr>
        <p:spPr/>
        <p:txBody>
          <a:bodyPr/>
          <a:lstStyle/>
          <a:p>
            <a:r>
              <a:rPr lang="en-US" dirty="0"/>
              <a:t>DDQN as the zombie player</a:t>
            </a:r>
            <a:endParaRPr lang="he-IL" dirty="0"/>
          </a:p>
        </p:txBody>
      </p:sp>
      <p:sp>
        <p:nvSpPr>
          <p:cNvPr id="4" name="Text Placeholder 3">
            <a:extLst>
              <a:ext uri="{FF2B5EF4-FFF2-40B4-BE49-F238E27FC236}">
                <a16:creationId xmlns:a16="http://schemas.microsoft.com/office/drawing/2014/main" id="{E036EF1A-35E7-44C8-943E-E628BF36EFC1}"/>
              </a:ext>
            </a:extLst>
          </p:cNvPr>
          <p:cNvSpPr>
            <a:spLocks noGrp="1"/>
          </p:cNvSpPr>
          <p:nvPr>
            <p:ph type="body" sz="half" idx="2"/>
          </p:nvPr>
        </p:nvSpPr>
        <p:spPr/>
        <p:txBody>
          <a:bodyPr/>
          <a:lstStyle/>
          <a:p>
            <a:pPr algn="l" rtl="0"/>
            <a:r>
              <a:rPr lang="en-US" dirty="0"/>
              <a:t>Goal – Maximize Total Reward - Maximize Zombies survive</a:t>
            </a:r>
            <a:endParaRPr lang="he-IL" dirty="0"/>
          </a:p>
        </p:txBody>
      </p:sp>
    </p:spTree>
    <p:extLst>
      <p:ext uri="{BB962C8B-B14F-4D97-AF65-F5344CB8AC3E}">
        <p14:creationId xmlns:p14="http://schemas.microsoft.com/office/powerpoint/2010/main" val="4158656487"/>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D0678-6D60-485F-AF78-6EECB8B79349}"/>
              </a:ext>
            </a:extLst>
          </p:cNvPr>
          <p:cNvSpPr>
            <a:spLocks noGrp="1"/>
          </p:cNvSpPr>
          <p:nvPr>
            <p:ph type="title"/>
          </p:nvPr>
        </p:nvSpPr>
        <p:spPr>
          <a:xfrm>
            <a:off x="1236303" y="373343"/>
            <a:ext cx="9905998" cy="1478570"/>
          </a:xfrm>
        </p:spPr>
        <p:txBody>
          <a:bodyPr/>
          <a:lstStyle/>
          <a:p>
            <a:r>
              <a:rPr lang="en-US" dirty="0"/>
              <a:t>choosing optimal parameters</a:t>
            </a:r>
            <a:endParaRPr lang="he-IL" dirty="0"/>
          </a:p>
        </p:txBody>
      </p:sp>
      <p:sp>
        <p:nvSpPr>
          <p:cNvPr id="4" name="Text Placeholder 3">
            <a:extLst>
              <a:ext uri="{FF2B5EF4-FFF2-40B4-BE49-F238E27FC236}">
                <a16:creationId xmlns:a16="http://schemas.microsoft.com/office/drawing/2014/main" id="{370A4EFD-AA97-45B0-8154-B075DC53B217}"/>
              </a:ext>
            </a:extLst>
          </p:cNvPr>
          <p:cNvSpPr txBox="1">
            <a:spLocks/>
          </p:cNvSpPr>
          <p:nvPr/>
        </p:nvSpPr>
        <p:spPr>
          <a:xfrm>
            <a:off x="976821" y="2260924"/>
            <a:ext cx="4954587" cy="3115748"/>
          </a:xfrm>
          <a:prstGeom prst="rect">
            <a:avLst/>
          </a:prstGeom>
        </p:spPr>
        <p:txBody>
          <a:bodyPr/>
          <a:lstStyle>
            <a:lvl1pPr marL="228600" indent="-228600" algn="r" defTabSz="914400" rtl="1"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r" defTabSz="914400" rtl="1"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r" defTabSz="914400" rtl="1"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gn="l" rtl="0"/>
            <a:r>
              <a:rPr lang="en-US" dirty="0"/>
              <a:t>DDQN agent vs. Single Action Agent</a:t>
            </a:r>
          </a:p>
          <a:p>
            <a:pPr algn="l" rtl="0"/>
            <a:r>
              <a:rPr lang="en-US" dirty="0"/>
              <a:t>Board of 10x10</a:t>
            </a:r>
          </a:p>
          <a:p>
            <a:pPr algn="l" rtl="0"/>
            <a:r>
              <a:rPr lang="en-US" dirty="0"/>
              <a:t>Max reward of 20, by the fixed parameter of “Zombies per Game”</a:t>
            </a:r>
          </a:p>
        </p:txBody>
      </p:sp>
      <p:pic>
        <p:nvPicPr>
          <p:cNvPr id="5" name="Picture 4">
            <a:extLst>
              <a:ext uri="{FF2B5EF4-FFF2-40B4-BE49-F238E27FC236}">
                <a16:creationId xmlns:a16="http://schemas.microsoft.com/office/drawing/2014/main" id="{63D92C50-252F-4AC5-BACB-FA8CAD65770B}"/>
              </a:ext>
            </a:extLst>
          </p:cNvPr>
          <p:cNvPicPr>
            <a:picLocks noChangeAspect="1"/>
          </p:cNvPicPr>
          <p:nvPr/>
        </p:nvPicPr>
        <p:blipFill rotWithShape="1">
          <a:blip r:embed="rId4">
            <a:extLst>
              <a:ext uri="{28A0092B-C50C-407E-A947-70E740481C1C}">
                <a14:useLocalDpi xmlns:a14="http://schemas.microsoft.com/office/drawing/2010/main" val="0"/>
              </a:ext>
            </a:extLst>
          </a:blip>
          <a:srcRect l="10133" t="6933" r="67161" b="62133"/>
          <a:stretch/>
        </p:blipFill>
        <p:spPr>
          <a:xfrm>
            <a:off x="6408826" y="2085963"/>
            <a:ext cx="3808429" cy="3891399"/>
          </a:xfrm>
          <a:prstGeom prst="rect">
            <a:avLst/>
          </a:prstGeom>
        </p:spPr>
      </p:pic>
    </p:spTree>
    <p:extLst>
      <p:ext uri="{BB962C8B-B14F-4D97-AF65-F5344CB8AC3E}">
        <p14:creationId xmlns:p14="http://schemas.microsoft.com/office/powerpoint/2010/main" val="380357769"/>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42EB8-27EE-4B8E-A665-0ECCEC207EAD}"/>
              </a:ext>
            </a:extLst>
          </p:cNvPr>
          <p:cNvSpPr>
            <a:spLocks noGrp="1"/>
          </p:cNvSpPr>
          <p:nvPr>
            <p:ph type="title"/>
          </p:nvPr>
        </p:nvSpPr>
        <p:spPr/>
        <p:txBody>
          <a:bodyPr/>
          <a:lstStyle/>
          <a:p>
            <a:r>
              <a:rPr lang="en-US" dirty="0"/>
              <a:t>choosing optimal parameters</a:t>
            </a:r>
            <a:endParaRPr lang="he-IL" dirty="0"/>
          </a:p>
        </p:txBody>
      </p:sp>
      <p:pic>
        <p:nvPicPr>
          <p:cNvPr id="7" name="Picture 6">
            <a:extLst>
              <a:ext uri="{FF2B5EF4-FFF2-40B4-BE49-F238E27FC236}">
                <a16:creationId xmlns:a16="http://schemas.microsoft.com/office/drawing/2014/main" id="{2DA1C58D-B4ED-40F0-956D-A7044D24CCC3}"/>
              </a:ext>
            </a:extLst>
          </p:cNvPr>
          <p:cNvPicPr>
            <a:picLocks noChangeAspect="1"/>
          </p:cNvPicPr>
          <p:nvPr/>
        </p:nvPicPr>
        <p:blipFill rotWithShape="1">
          <a:blip r:embed="rId3">
            <a:extLst>
              <a:ext uri="{28A0092B-C50C-407E-A947-70E740481C1C}">
                <a14:useLocalDpi xmlns:a14="http://schemas.microsoft.com/office/drawing/2010/main" val="0"/>
              </a:ext>
            </a:extLst>
          </a:blip>
          <a:srcRect l="10133" t="6933" b="62133"/>
          <a:stretch/>
        </p:blipFill>
        <p:spPr>
          <a:xfrm>
            <a:off x="746013" y="2735302"/>
            <a:ext cx="10696798" cy="2761488"/>
          </a:xfrm>
          <a:prstGeom prst="rect">
            <a:avLst/>
          </a:prstGeom>
        </p:spPr>
      </p:pic>
      <p:sp>
        <p:nvSpPr>
          <p:cNvPr id="10" name="TextBox 9">
            <a:extLst>
              <a:ext uri="{FF2B5EF4-FFF2-40B4-BE49-F238E27FC236}">
                <a16:creationId xmlns:a16="http://schemas.microsoft.com/office/drawing/2014/main" id="{3E493F8A-2747-4F2B-81D2-46F2EDC2E4F3}"/>
              </a:ext>
            </a:extLst>
          </p:cNvPr>
          <p:cNvSpPr txBox="1"/>
          <p:nvPr/>
        </p:nvSpPr>
        <p:spPr>
          <a:xfrm>
            <a:off x="1278226" y="1954529"/>
            <a:ext cx="6930592" cy="461665"/>
          </a:xfrm>
          <a:prstGeom prst="rect">
            <a:avLst/>
          </a:prstGeom>
          <a:noFill/>
        </p:spPr>
        <p:txBody>
          <a:bodyPr wrap="square">
            <a:spAutoFit/>
          </a:bodyPr>
          <a:lstStyle/>
          <a:p>
            <a:pPr marL="285750" indent="-285750">
              <a:buFont typeface="Arial" panose="020B0604020202020204" pitchFamily="34" charset="0"/>
              <a:buChar char="•"/>
            </a:pPr>
            <a:r>
              <a:rPr lang="en-US" sz="2400" dirty="0"/>
              <a:t>DDQN vs. all Simple Agents – board of 10x10:</a:t>
            </a:r>
            <a:endParaRPr lang="he-IL" sz="2400" dirty="0"/>
          </a:p>
        </p:txBody>
      </p:sp>
    </p:spTree>
    <p:extLst>
      <p:ext uri="{BB962C8B-B14F-4D97-AF65-F5344CB8AC3E}">
        <p14:creationId xmlns:p14="http://schemas.microsoft.com/office/powerpoint/2010/main" val="877554875"/>
      </p:ext>
    </p:extLst>
  </p:cSld>
  <p:clrMapOvr>
    <a:overrideClrMapping bg1="dk1" tx1="lt1" bg2="dk2" tx2="lt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C200FFE-6831-4863-AE75-C636272BDF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3999" y="0"/>
            <a:ext cx="9144001" cy="6858000"/>
          </a:xfrm>
          <a:prstGeom prst="rect">
            <a:avLst/>
          </a:prstGeom>
        </p:spPr>
      </p:pic>
    </p:spTree>
    <p:extLst>
      <p:ext uri="{BB962C8B-B14F-4D97-AF65-F5344CB8AC3E}">
        <p14:creationId xmlns:p14="http://schemas.microsoft.com/office/powerpoint/2010/main" val="2869816061"/>
      </p:ext>
    </p:extLst>
  </p:cSld>
  <p:clrMapOvr>
    <a:overrideClrMapping bg1="dk1" tx1="lt1" bg2="dk2" tx2="lt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343DC-05DF-4BB3-9BE2-4B8A48A0D48E}"/>
              </a:ext>
            </a:extLst>
          </p:cNvPr>
          <p:cNvSpPr>
            <a:spLocks noGrp="1"/>
          </p:cNvSpPr>
          <p:nvPr>
            <p:ph type="title"/>
          </p:nvPr>
        </p:nvSpPr>
        <p:spPr/>
        <p:txBody>
          <a:bodyPr/>
          <a:lstStyle/>
          <a:p>
            <a:r>
              <a:rPr lang="en-US" dirty="0"/>
              <a:t>Results Discussion</a:t>
            </a:r>
            <a:endParaRPr lang="he-IL" dirty="0"/>
          </a:p>
        </p:txBody>
      </p:sp>
      <p:sp>
        <p:nvSpPr>
          <p:cNvPr id="3" name="Content Placeholder 2">
            <a:extLst>
              <a:ext uri="{FF2B5EF4-FFF2-40B4-BE49-F238E27FC236}">
                <a16:creationId xmlns:a16="http://schemas.microsoft.com/office/drawing/2014/main" id="{D8E431FE-FB56-4564-887C-4067ECD3B83A}"/>
              </a:ext>
            </a:extLst>
          </p:cNvPr>
          <p:cNvSpPr>
            <a:spLocks noGrp="1"/>
          </p:cNvSpPr>
          <p:nvPr>
            <p:ph idx="1"/>
          </p:nvPr>
        </p:nvSpPr>
        <p:spPr>
          <a:xfrm>
            <a:off x="1141413" y="1976318"/>
            <a:ext cx="10202324" cy="4562504"/>
          </a:xfrm>
        </p:spPr>
        <p:txBody>
          <a:bodyPr>
            <a:normAutofit/>
          </a:bodyPr>
          <a:lstStyle/>
          <a:p>
            <a:pPr algn="l" rtl="0"/>
            <a:r>
              <a:rPr lang="en-US" dirty="0"/>
              <a:t>Overall, it seems that the DDQN agent manages to overcome its competitors in most of the scenarios:</a:t>
            </a:r>
          </a:p>
          <a:p>
            <a:pPr lvl="1" algn="l" rtl="0"/>
            <a:r>
              <a:rPr lang="en-US" dirty="0"/>
              <a:t>Achieving optimal reward competing Single and Double Action Agents with most of the configurations, on top all boards</a:t>
            </a:r>
          </a:p>
          <a:p>
            <a:pPr lvl="1" algn="l" rtl="0"/>
            <a:r>
              <a:rPr lang="en-US" dirty="0"/>
              <a:t>Achieving 17+ average reward competing the Gaussian Agent on all boards, without achieving optimal reward in any scenario</a:t>
            </a:r>
          </a:p>
          <a:p>
            <a:pPr algn="l" rtl="0"/>
            <a:r>
              <a:rPr lang="en-US" dirty="0"/>
              <a:t>However, the DDQN agent seems to encounter difficulties when faced with the Uniform Agent – managing to achieve average reward of 12-14</a:t>
            </a:r>
          </a:p>
        </p:txBody>
      </p:sp>
    </p:spTree>
    <p:extLst>
      <p:ext uri="{BB962C8B-B14F-4D97-AF65-F5344CB8AC3E}">
        <p14:creationId xmlns:p14="http://schemas.microsoft.com/office/powerpoint/2010/main" val="3850899568"/>
      </p:ext>
    </p:extLst>
  </p:cSld>
  <p:clrMapOvr>
    <a:overrideClrMapping bg1="dk1" tx1="lt1" bg2="dk2" tx2="lt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343DC-05DF-4BB3-9BE2-4B8A48A0D48E}"/>
              </a:ext>
            </a:extLst>
          </p:cNvPr>
          <p:cNvSpPr>
            <a:spLocks noGrp="1"/>
          </p:cNvSpPr>
          <p:nvPr>
            <p:ph type="title"/>
          </p:nvPr>
        </p:nvSpPr>
        <p:spPr/>
        <p:txBody>
          <a:bodyPr/>
          <a:lstStyle/>
          <a:p>
            <a:r>
              <a:rPr lang="en-US" dirty="0"/>
              <a:t>Results Discussion</a:t>
            </a:r>
            <a:endParaRPr lang="he-IL" dirty="0"/>
          </a:p>
        </p:txBody>
      </p:sp>
      <p:sp>
        <p:nvSpPr>
          <p:cNvPr id="3" name="Content Placeholder 2">
            <a:extLst>
              <a:ext uri="{FF2B5EF4-FFF2-40B4-BE49-F238E27FC236}">
                <a16:creationId xmlns:a16="http://schemas.microsoft.com/office/drawing/2014/main" id="{D8E431FE-FB56-4564-887C-4067ECD3B83A}"/>
              </a:ext>
            </a:extLst>
          </p:cNvPr>
          <p:cNvSpPr>
            <a:spLocks noGrp="1"/>
          </p:cNvSpPr>
          <p:nvPr>
            <p:ph idx="1"/>
          </p:nvPr>
        </p:nvSpPr>
        <p:spPr>
          <a:xfrm>
            <a:off x="993250" y="1864175"/>
            <a:ext cx="10202324" cy="4562504"/>
          </a:xfrm>
        </p:spPr>
        <p:txBody>
          <a:bodyPr>
            <a:normAutofit/>
          </a:bodyPr>
          <a:lstStyle/>
          <a:p>
            <a:pPr algn="l" rtl="0"/>
            <a:r>
              <a:rPr lang="en-US" dirty="0"/>
              <a:t>While Competing against both the Random Agents, the DDQN Agent gets approximately same average reward over all three boards</a:t>
            </a:r>
          </a:p>
          <a:p>
            <a:pPr algn="l" rtl="0"/>
            <a:r>
              <a:rPr lang="en-US" dirty="0"/>
              <a:t>Perhaps more learning episodes would make a change here?</a:t>
            </a:r>
          </a:p>
          <a:p>
            <a:pPr algn="l" rtl="0"/>
            <a:r>
              <a:rPr lang="en-US" dirty="0"/>
              <a:t>Keep in mind that the highest reward against the Uniform Agent as light player is 15 – calculated by an agent which picks the best action exclusively (places zombies at the first row)</a:t>
            </a:r>
          </a:p>
          <a:p>
            <a:pPr algn="l" rtl="0"/>
            <a:r>
              <a:rPr lang="en-US" dirty="0"/>
              <a:t>To settle the issue, I ran multiple scenarios of the same configuration, DDQN Agent vs. Uniform Agent, this time with 1800 learning episodes and 200 test episodes – all cases yield to the same average test reward of around 12</a:t>
            </a:r>
          </a:p>
        </p:txBody>
      </p:sp>
    </p:spTree>
    <p:extLst>
      <p:ext uri="{BB962C8B-B14F-4D97-AF65-F5344CB8AC3E}">
        <p14:creationId xmlns:p14="http://schemas.microsoft.com/office/powerpoint/2010/main" val="3211980732"/>
      </p:ext>
    </p:extLst>
  </p:cSld>
  <p:clrMapOvr>
    <a:overrideClrMapping bg1="dk1" tx1="lt1" bg2="dk2" tx2="lt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72472-A351-4F7E-9BC4-D1B680BA2383}"/>
              </a:ext>
            </a:extLst>
          </p:cNvPr>
          <p:cNvSpPr>
            <a:spLocks noGrp="1"/>
          </p:cNvSpPr>
          <p:nvPr>
            <p:ph type="title"/>
          </p:nvPr>
        </p:nvSpPr>
        <p:spPr>
          <a:xfrm>
            <a:off x="1141412" y="14680"/>
            <a:ext cx="9905998" cy="1478570"/>
          </a:xfrm>
        </p:spPr>
        <p:txBody>
          <a:bodyPr/>
          <a:lstStyle/>
          <a:p>
            <a:r>
              <a:rPr lang="en-US" dirty="0"/>
              <a:t>DDQN plays zombie - Best configurations*</a:t>
            </a:r>
            <a:endParaRPr lang="he-IL" dirty="0"/>
          </a:p>
        </p:txBody>
      </p:sp>
      <p:graphicFrame>
        <p:nvGraphicFramePr>
          <p:cNvPr id="4" name="Table 4">
            <a:extLst>
              <a:ext uri="{FF2B5EF4-FFF2-40B4-BE49-F238E27FC236}">
                <a16:creationId xmlns:a16="http://schemas.microsoft.com/office/drawing/2014/main" id="{F56825B0-F03C-4D2E-AD3F-371A80593B03}"/>
              </a:ext>
            </a:extLst>
          </p:cNvPr>
          <p:cNvGraphicFramePr>
            <a:graphicFrameLocks noGrp="1"/>
          </p:cNvGraphicFramePr>
          <p:nvPr>
            <p:ph idx="1"/>
            <p:extLst>
              <p:ext uri="{D42A27DB-BD31-4B8C-83A1-F6EECF244321}">
                <p14:modId xmlns:p14="http://schemas.microsoft.com/office/powerpoint/2010/main" val="740127803"/>
              </p:ext>
            </p:extLst>
          </p:nvPr>
        </p:nvGraphicFramePr>
        <p:xfrm>
          <a:off x="1772553" y="1344670"/>
          <a:ext cx="8643715" cy="4933435"/>
        </p:xfrm>
        <a:graphic>
          <a:graphicData uri="http://schemas.openxmlformats.org/drawingml/2006/table">
            <a:tbl>
              <a:tblPr firstRow="1" bandRow="1">
                <a:tableStyleId>{35758FB7-9AC5-4552-8A53-C91805E547FA}</a:tableStyleId>
              </a:tblPr>
              <a:tblGrid>
                <a:gridCol w="1720884">
                  <a:extLst>
                    <a:ext uri="{9D8B030D-6E8A-4147-A177-3AD203B41FA5}">
                      <a16:colId xmlns:a16="http://schemas.microsoft.com/office/drawing/2014/main" val="858290143"/>
                    </a:ext>
                  </a:extLst>
                </a:gridCol>
                <a:gridCol w="1641600">
                  <a:extLst>
                    <a:ext uri="{9D8B030D-6E8A-4147-A177-3AD203B41FA5}">
                      <a16:colId xmlns:a16="http://schemas.microsoft.com/office/drawing/2014/main" val="1438140627"/>
                    </a:ext>
                  </a:extLst>
                </a:gridCol>
                <a:gridCol w="1467929">
                  <a:extLst>
                    <a:ext uri="{9D8B030D-6E8A-4147-A177-3AD203B41FA5}">
                      <a16:colId xmlns:a16="http://schemas.microsoft.com/office/drawing/2014/main" val="3591085594"/>
                    </a:ext>
                  </a:extLst>
                </a:gridCol>
                <a:gridCol w="1550479">
                  <a:extLst>
                    <a:ext uri="{9D8B030D-6E8A-4147-A177-3AD203B41FA5}">
                      <a16:colId xmlns:a16="http://schemas.microsoft.com/office/drawing/2014/main" val="1993991516"/>
                    </a:ext>
                  </a:extLst>
                </a:gridCol>
                <a:gridCol w="2262823">
                  <a:extLst>
                    <a:ext uri="{9D8B030D-6E8A-4147-A177-3AD203B41FA5}">
                      <a16:colId xmlns:a16="http://schemas.microsoft.com/office/drawing/2014/main" val="1864289781"/>
                    </a:ext>
                  </a:extLst>
                </a:gridCol>
              </a:tblGrid>
              <a:tr h="379495">
                <a:tc>
                  <a:txBody>
                    <a:bodyPr/>
                    <a:lstStyle/>
                    <a:p>
                      <a:pPr algn="ctr" rtl="0"/>
                      <a:r>
                        <a:rPr lang="en-US" dirty="0"/>
                        <a:t>Board size</a:t>
                      </a:r>
                      <a:endParaRPr lang="he-IL" dirty="0"/>
                    </a:p>
                  </a:txBody>
                  <a:tcPr anchor="ctr"/>
                </a:tc>
                <a:tc>
                  <a:txBody>
                    <a:bodyPr/>
                    <a:lstStyle/>
                    <a:p>
                      <a:pPr algn="ctr" rtl="0"/>
                      <a:r>
                        <a:rPr lang="en-US" dirty="0"/>
                        <a:t>Competitor</a:t>
                      </a:r>
                      <a:endParaRPr lang="he-IL" dirty="0"/>
                    </a:p>
                  </a:txBody>
                  <a:tcPr anchor="ctr"/>
                </a:tc>
                <a:tc>
                  <a:txBody>
                    <a:bodyPr/>
                    <a:lstStyle/>
                    <a:p>
                      <a:pPr algn="ctr" rtl="0"/>
                      <a:r>
                        <a:rPr lang="en-US" dirty="0"/>
                        <a:t>Memory Size</a:t>
                      </a:r>
                      <a:endParaRPr lang="he-IL" dirty="0"/>
                    </a:p>
                  </a:txBody>
                  <a:tcPr anchor="ctr"/>
                </a:tc>
                <a:tc>
                  <a:txBody>
                    <a:bodyPr/>
                    <a:lstStyle/>
                    <a:p>
                      <a:pPr algn="ctr" rtl="0"/>
                      <a:r>
                        <a:rPr lang="en-US" dirty="0"/>
                        <a:t>Target Update</a:t>
                      </a:r>
                      <a:endParaRPr lang="he-IL" dirty="0"/>
                    </a:p>
                  </a:txBody>
                  <a:tcPr anchor="ctr"/>
                </a:tc>
                <a:tc>
                  <a:txBody>
                    <a:bodyPr/>
                    <a:lstStyle/>
                    <a:p>
                      <a:pPr algn="ctr" rtl="0"/>
                      <a:r>
                        <a:rPr lang="en-US" dirty="0"/>
                        <a:t>Average Test Reward</a:t>
                      </a:r>
                      <a:endParaRPr lang="he-IL" dirty="0"/>
                    </a:p>
                  </a:txBody>
                  <a:tcPr anchor="ctr"/>
                </a:tc>
                <a:extLst>
                  <a:ext uri="{0D108BD9-81ED-4DB2-BD59-A6C34878D82A}">
                    <a16:rowId xmlns:a16="http://schemas.microsoft.com/office/drawing/2014/main" val="1194583991"/>
                  </a:ext>
                </a:extLst>
              </a:tr>
              <a:tr h="379495">
                <a:tc rowSpan="4">
                  <a:txBody>
                    <a:bodyPr/>
                    <a:lstStyle/>
                    <a:p>
                      <a:pPr algn="ctr" rtl="0"/>
                      <a:r>
                        <a:rPr lang="en-US" dirty="0"/>
                        <a:t>10x10</a:t>
                      </a:r>
                      <a:endParaRPr lang="he-IL" dirty="0"/>
                    </a:p>
                  </a:txBody>
                  <a:tcPr anchor="ctr"/>
                </a:tc>
                <a:tc>
                  <a:txBody>
                    <a:bodyPr/>
                    <a:lstStyle/>
                    <a:p>
                      <a:pPr algn="ctr" rtl="0"/>
                      <a:r>
                        <a:rPr lang="en-US" dirty="0"/>
                        <a:t>Single Action</a:t>
                      </a:r>
                      <a:endParaRPr lang="he-IL" dirty="0"/>
                    </a:p>
                  </a:txBody>
                  <a:tcPr anchor="ctr"/>
                </a:tc>
                <a:tc>
                  <a:txBody>
                    <a:bodyPr/>
                    <a:lstStyle/>
                    <a:p>
                      <a:pPr algn="ctr" rtl="0" fontAlgn="b"/>
                      <a:r>
                        <a:rPr lang="he-IL" sz="1800" kern="1200" dirty="0">
                          <a:solidFill>
                            <a:schemeClr val="dk1"/>
                          </a:solidFill>
                          <a:latin typeface="+mn-lt"/>
                          <a:ea typeface="+mn-ea"/>
                          <a:cs typeface="+mn-cs"/>
                        </a:rPr>
                        <a:t>3000</a:t>
                      </a:r>
                    </a:p>
                  </a:txBody>
                  <a:tcPr marL="9525" marR="9525" marT="9525" marB="0" anchor="ctr"/>
                </a:tc>
                <a:tc>
                  <a:txBody>
                    <a:bodyPr/>
                    <a:lstStyle/>
                    <a:p>
                      <a:pPr algn="ctr" rtl="0" fontAlgn="b"/>
                      <a:r>
                        <a:rPr lang="he-IL" sz="1800" kern="1200" dirty="0">
                          <a:solidFill>
                            <a:schemeClr val="dk1"/>
                          </a:solidFill>
                          <a:latin typeface="+mn-lt"/>
                          <a:ea typeface="+mn-ea"/>
                          <a:cs typeface="+mn-cs"/>
                        </a:rPr>
                        <a:t>750</a:t>
                      </a:r>
                    </a:p>
                  </a:txBody>
                  <a:tcPr marL="9525" marR="9525" marT="9525" marB="0" anchor="ctr"/>
                </a:tc>
                <a:tc>
                  <a:txBody>
                    <a:bodyPr/>
                    <a:lstStyle/>
                    <a:p>
                      <a:pPr algn="ctr" rtl="0" fontAlgn="b"/>
                      <a:r>
                        <a:rPr lang="he-IL" sz="1800" kern="1200" dirty="0">
                          <a:solidFill>
                            <a:schemeClr val="dk1"/>
                          </a:solidFill>
                          <a:latin typeface="+mn-lt"/>
                          <a:ea typeface="+mn-ea"/>
                          <a:cs typeface="+mn-cs"/>
                        </a:rPr>
                        <a:t>20</a:t>
                      </a:r>
                    </a:p>
                  </a:txBody>
                  <a:tcPr marL="9525" marR="9525" marT="9525" marB="0" anchor="ctr"/>
                </a:tc>
                <a:extLst>
                  <a:ext uri="{0D108BD9-81ED-4DB2-BD59-A6C34878D82A}">
                    <a16:rowId xmlns:a16="http://schemas.microsoft.com/office/drawing/2014/main" val="3739138582"/>
                  </a:ext>
                </a:extLst>
              </a:tr>
              <a:tr h="379495">
                <a:tc vMerge="1">
                  <a:txBody>
                    <a:bodyPr/>
                    <a:lstStyle/>
                    <a:p>
                      <a:pPr algn="l" rtl="0"/>
                      <a:endParaRPr lang="he-IL" dirty="0"/>
                    </a:p>
                  </a:txBody>
                  <a:tcPr/>
                </a:tc>
                <a:tc>
                  <a:txBody>
                    <a:bodyPr/>
                    <a:lstStyle/>
                    <a:p>
                      <a:pPr algn="ctr" rtl="0"/>
                      <a:r>
                        <a:rPr lang="en-US" dirty="0"/>
                        <a:t>Double Action</a:t>
                      </a:r>
                      <a:endParaRPr lang="he-IL" dirty="0"/>
                    </a:p>
                  </a:txBody>
                  <a:tcPr anchor="ctr"/>
                </a:tc>
                <a:tc>
                  <a:txBody>
                    <a:bodyPr/>
                    <a:lstStyle/>
                    <a:p>
                      <a:pPr algn="ctr" rtl="0" fontAlgn="b"/>
                      <a:r>
                        <a:rPr lang="he-IL" sz="1800" kern="1200" dirty="0">
                          <a:solidFill>
                            <a:schemeClr val="dk1"/>
                          </a:solidFill>
                          <a:latin typeface="+mn-lt"/>
                          <a:ea typeface="+mn-ea"/>
                          <a:cs typeface="+mn-cs"/>
                        </a:rPr>
                        <a:t>3000</a:t>
                      </a:r>
                    </a:p>
                  </a:txBody>
                  <a:tcPr marL="9525" marR="9525" marT="9525" marB="0" anchor="ctr"/>
                </a:tc>
                <a:tc>
                  <a:txBody>
                    <a:bodyPr/>
                    <a:lstStyle/>
                    <a:p>
                      <a:pPr algn="ctr" rtl="0" fontAlgn="b"/>
                      <a:r>
                        <a:rPr lang="he-IL" sz="1800" kern="1200" dirty="0">
                          <a:solidFill>
                            <a:schemeClr val="dk1"/>
                          </a:solidFill>
                          <a:latin typeface="+mn-lt"/>
                          <a:ea typeface="+mn-ea"/>
                          <a:cs typeface="+mn-cs"/>
                        </a:rPr>
                        <a:t>500</a:t>
                      </a:r>
                    </a:p>
                  </a:txBody>
                  <a:tcPr marL="9525" marR="9525" marT="9525" marB="0" anchor="ctr"/>
                </a:tc>
                <a:tc>
                  <a:txBody>
                    <a:bodyPr/>
                    <a:lstStyle/>
                    <a:p>
                      <a:pPr algn="ctr" rtl="0" fontAlgn="b"/>
                      <a:r>
                        <a:rPr lang="he-IL" sz="1800" kern="1200" dirty="0">
                          <a:solidFill>
                            <a:schemeClr val="dk1"/>
                          </a:solidFill>
                          <a:latin typeface="+mn-lt"/>
                          <a:ea typeface="+mn-ea"/>
                          <a:cs typeface="+mn-cs"/>
                        </a:rPr>
                        <a:t>19.98</a:t>
                      </a:r>
                    </a:p>
                  </a:txBody>
                  <a:tcPr marL="9525" marR="9525" marT="9525" marB="0" anchor="ctr"/>
                </a:tc>
                <a:extLst>
                  <a:ext uri="{0D108BD9-81ED-4DB2-BD59-A6C34878D82A}">
                    <a16:rowId xmlns:a16="http://schemas.microsoft.com/office/drawing/2014/main" val="1973209575"/>
                  </a:ext>
                </a:extLst>
              </a:tr>
              <a:tr h="379495">
                <a:tc vMerge="1">
                  <a:txBody>
                    <a:bodyPr/>
                    <a:lstStyle/>
                    <a:p>
                      <a:pPr rtl="1"/>
                      <a:endParaRPr lang="he-IL" dirty="0"/>
                    </a:p>
                  </a:txBody>
                  <a:tcPr/>
                </a:tc>
                <a:tc>
                  <a:txBody>
                    <a:bodyPr/>
                    <a:lstStyle/>
                    <a:p>
                      <a:pPr marL="0" algn="ctr" defTabSz="914400" rtl="0" eaLnBrk="1" latinLnBrk="0" hangingPunct="1"/>
                      <a:r>
                        <a:rPr lang="en-US" sz="1800" kern="1200" dirty="0">
                          <a:solidFill>
                            <a:schemeClr val="bg1"/>
                          </a:solidFill>
                        </a:rPr>
                        <a:t>Uniform</a:t>
                      </a:r>
                      <a:endParaRPr lang="he-IL" sz="1800" kern="1200" dirty="0">
                        <a:solidFill>
                          <a:schemeClr val="bg1"/>
                        </a:solidFill>
                        <a:latin typeface="+mn-lt"/>
                        <a:ea typeface="+mn-ea"/>
                        <a:cs typeface="+mn-cs"/>
                      </a:endParaRPr>
                    </a:p>
                  </a:txBody>
                  <a:tcPr anchor="ctr"/>
                </a:tc>
                <a:tc>
                  <a:txBody>
                    <a:bodyPr/>
                    <a:lstStyle/>
                    <a:p>
                      <a:pPr algn="ctr" rtl="0" fontAlgn="b"/>
                      <a:r>
                        <a:rPr lang="he-IL" sz="1800" kern="1200" dirty="0">
                          <a:solidFill>
                            <a:schemeClr val="bg1"/>
                          </a:solidFill>
                          <a:latin typeface="+mn-lt"/>
                          <a:ea typeface="+mn-ea"/>
                          <a:cs typeface="+mn-cs"/>
                        </a:rPr>
                        <a:t>4000</a:t>
                      </a:r>
                    </a:p>
                  </a:txBody>
                  <a:tcPr marL="9525" marR="9525" marT="9525" marB="0" anchor="ctr"/>
                </a:tc>
                <a:tc>
                  <a:txBody>
                    <a:bodyPr/>
                    <a:lstStyle/>
                    <a:p>
                      <a:pPr algn="ctr" rtl="0" fontAlgn="b"/>
                      <a:r>
                        <a:rPr lang="he-IL" sz="1800" kern="1200" dirty="0">
                          <a:solidFill>
                            <a:schemeClr val="bg1"/>
                          </a:solidFill>
                          <a:latin typeface="+mn-lt"/>
                          <a:ea typeface="+mn-ea"/>
                          <a:cs typeface="+mn-cs"/>
                        </a:rPr>
                        <a:t>1000</a:t>
                      </a:r>
                    </a:p>
                  </a:txBody>
                  <a:tcPr marL="9525" marR="9525" marT="9525" marB="0" anchor="ctr"/>
                </a:tc>
                <a:tc>
                  <a:txBody>
                    <a:bodyPr/>
                    <a:lstStyle/>
                    <a:p>
                      <a:pPr algn="ctr" rtl="0" fontAlgn="b"/>
                      <a:r>
                        <a:rPr lang="he-IL" sz="1800" kern="1200" dirty="0">
                          <a:solidFill>
                            <a:schemeClr val="bg1"/>
                          </a:solidFill>
                          <a:latin typeface="+mn-lt"/>
                          <a:ea typeface="+mn-ea"/>
                          <a:cs typeface="+mn-cs"/>
                        </a:rPr>
                        <a:t>12.14</a:t>
                      </a:r>
                    </a:p>
                  </a:txBody>
                  <a:tcPr marL="9525" marR="9525" marT="9525" marB="0" anchor="ctr"/>
                </a:tc>
                <a:extLst>
                  <a:ext uri="{0D108BD9-81ED-4DB2-BD59-A6C34878D82A}">
                    <a16:rowId xmlns:a16="http://schemas.microsoft.com/office/drawing/2014/main" val="429877517"/>
                  </a:ext>
                </a:extLst>
              </a:tr>
              <a:tr h="379495">
                <a:tc vMerge="1">
                  <a:txBody>
                    <a:bodyPr/>
                    <a:lstStyle/>
                    <a:p>
                      <a:pPr algn="l" rtl="0"/>
                      <a:endParaRPr lang="he-IL" dirty="0"/>
                    </a:p>
                  </a:txBody>
                  <a:tcPr/>
                </a:tc>
                <a:tc>
                  <a:txBody>
                    <a:bodyPr/>
                    <a:lstStyle/>
                    <a:p>
                      <a:pPr marL="0" algn="ctr" defTabSz="914400" rtl="0" eaLnBrk="1" latinLnBrk="0" hangingPunct="1"/>
                      <a:r>
                        <a:rPr lang="en-US" sz="1800" kern="1200" dirty="0">
                          <a:solidFill>
                            <a:schemeClr val="bg1"/>
                          </a:solidFill>
                        </a:rPr>
                        <a:t>Gaussian</a:t>
                      </a:r>
                      <a:endParaRPr lang="he-IL" sz="1800" kern="1200" dirty="0">
                        <a:solidFill>
                          <a:schemeClr val="bg1"/>
                        </a:solidFill>
                        <a:latin typeface="+mn-lt"/>
                        <a:ea typeface="+mn-ea"/>
                        <a:cs typeface="+mn-cs"/>
                      </a:endParaRPr>
                    </a:p>
                  </a:txBody>
                  <a:tcPr anchor="ctr"/>
                </a:tc>
                <a:tc>
                  <a:txBody>
                    <a:bodyPr/>
                    <a:lstStyle/>
                    <a:p>
                      <a:pPr algn="ctr" rtl="0" fontAlgn="b"/>
                      <a:r>
                        <a:rPr lang="he-IL" sz="1800" kern="1200" dirty="0">
                          <a:solidFill>
                            <a:schemeClr val="bg1"/>
                          </a:solidFill>
                          <a:latin typeface="+mn-lt"/>
                          <a:ea typeface="+mn-ea"/>
                          <a:cs typeface="+mn-cs"/>
                        </a:rPr>
                        <a:t>3000</a:t>
                      </a:r>
                    </a:p>
                  </a:txBody>
                  <a:tcPr marL="9525" marR="9525" marT="9525" marB="0" anchor="ctr"/>
                </a:tc>
                <a:tc>
                  <a:txBody>
                    <a:bodyPr/>
                    <a:lstStyle/>
                    <a:p>
                      <a:pPr algn="ctr" rtl="0" fontAlgn="b"/>
                      <a:r>
                        <a:rPr lang="he-IL" sz="1800" kern="1200" dirty="0">
                          <a:solidFill>
                            <a:schemeClr val="bg1"/>
                          </a:solidFill>
                          <a:latin typeface="+mn-lt"/>
                          <a:ea typeface="+mn-ea"/>
                          <a:cs typeface="+mn-cs"/>
                        </a:rPr>
                        <a:t>500</a:t>
                      </a:r>
                    </a:p>
                  </a:txBody>
                  <a:tcPr marL="9525" marR="9525" marT="9525" marB="0" anchor="ctr"/>
                </a:tc>
                <a:tc>
                  <a:txBody>
                    <a:bodyPr/>
                    <a:lstStyle/>
                    <a:p>
                      <a:pPr algn="ctr" rtl="0" fontAlgn="b"/>
                      <a:r>
                        <a:rPr lang="he-IL" sz="1800" kern="1200" dirty="0">
                          <a:solidFill>
                            <a:schemeClr val="bg1"/>
                          </a:solidFill>
                          <a:latin typeface="+mn-lt"/>
                          <a:ea typeface="+mn-ea"/>
                          <a:cs typeface="+mn-cs"/>
                        </a:rPr>
                        <a:t>19.03</a:t>
                      </a:r>
                    </a:p>
                  </a:txBody>
                  <a:tcPr marL="9525" marR="9525" marT="9525" marB="0" anchor="ctr"/>
                </a:tc>
                <a:extLst>
                  <a:ext uri="{0D108BD9-81ED-4DB2-BD59-A6C34878D82A}">
                    <a16:rowId xmlns:a16="http://schemas.microsoft.com/office/drawing/2014/main" val="3313721815"/>
                  </a:ext>
                </a:extLst>
              </a:tr>
              <a:tr h="379495">
                <a:tc rowSpan="4">
                  <a:txBody>
                    <a:bodyPr/>
                    <a:lstStyle/>
                    <a:p>
                      <a:pPr algn="ctr" rtl="0"/>
                      <a:r>
                        <a:rPr lang="en-US" dirty="0"/>
                        <a:t>20x20</a:t>
                      </a:r>
                      <a:endParaRPr lang="he-IL" dirty="0"/>
                    </a:p>
                  </a:txBody>
                  <a:tcPr anchor="ctr"/>
                </a:tc>
                <a:tc>
                  <a:txBody>
                    <a:bodyPr/>
                    <a:lstStyle/>
                    <a:p>
                      <a:pPr algn="ctr" rtl="0"/>
                      <a:r>
                        <a:rPr lang="en-US" dirty="0"/>
                        <a:t>Single Action</a:t>
                      </a:r>
                      <a:endParaRPr lang="he-IL" dirty="0"/>
                    </a:p>
                  </a:txBody>
                  <a:tcPr anchor="ctr"/>
                </a:tc>
                <a:tc>
                  <a:txBody>
                    <a:bodyPr/>
                    <a:lstStyle/>
                    <a:p>
                      <a:pPr algn="ctr" rtl="0" fontAlgn="b"/>
                      <a:r>
                        <a:rPr lang="he-IL" sz="1800" kern="1200" dirty="0">
                          <a:solidFill>
                            <a:schemeClr val="dk1"/>
                          </a:solidFill>
                          <a:latin typeface="+mn-lt"/>
                          <a:ea typeface="+mn-ea"/>
                          <a:cs typeface="+mn-cs"/>
                        </a:rPr>
                        <a:t>3000</a:t>
                      </a:r>
                    </a:p>
                  </a:txBody>
                  <a:tcPr marL="9525" marR="9525" marT="9525" marB="0" anchor="ctr"/>
                </a:tc>
                <a:tc>
                  <a:txBody>
                    <a:bodyPr/>
                    <a:lstStyle/>
                    <a:p>
                      <a:pPr algn="ctr" rtl="0" fontAlgn="b"/>
                      <a:r>
                        <a:rPr lang="he-IL" sz="1800" kern="1200" dirty="0">
                          <a:solidFill>
                            <a:schemeClr val="dk1"/>
                          </a:solidFill>
                          <a:latin typeface="+mn-lt"/>
                          <a:ea typeface="+mn-ea"/>
                          <a:cs typeface="+mn-cs"/>
                        </a:rPr>
                        <a:t>500</a:t>
                      </a:r>
                    </a:p>
                  </a:txBody>
                  <a:tcPr marL="9525" marR="9525" marT="9525" marB="0" anchor="ctr"/>
                </a:tc>
                <a:tc>
                  <a:txBody>
                    <a:bodyPr/>
                    <a:lstStyle/>
                    <a:p>
                      <a:pPr algn="ctr" rtl="0" fontAlgn="b"/>
                      <a:r>
                        <a:rPr lang="he-IL" sz="1800" kern="1200" dirty="0">
                          <a:solidFill>
                            <a:schemeClr val="dk1"/>
                          </a:solidFill>
                          <a:latin typeface="+mn-lt"/>
                          <a:ea typeface="+mn-ea"/>
                          <a:cs typeface="+mn-cs"/>
                        </a:rPr>
                        <a:t>20</a:t>
                      </a:r>
                    </a:p>
                  </a:txBody>
                  <a:tcPr marL="9525" marR="9525" marT="9525" marB="0" anchor="ctr"/>
                </a:tc>
                <a:extLst>
                  <a:ext uri="{0D108BD9-81ED-4DB2-BD59-A6C34878D82A}">
                    <a16:rowId xmlns:a16="http://schemas.microsoft.com/office/drawing/2014/main" val="751055345"/>
                  </a:ext>
                </a:extLst>
              </a:tr>
              <a:tr h="379495">
                <a:tc vMerge="1">
                  <a:txBody>
                    <a:bodyPr/>
                    <a:lstStyle/>
                    <a:p>
                      <a:pPr algn="l" rtl="0"/>
                      <a:endParaRPr lang="he-IL" dirty="0"/>
                    </a:p>
                  </a:txBody>
                  <a:tcPr/>
                </a:tc>
                <a:tc>
                  <a:txBody>
                    <a:bodyPr/>
                    <a:lstStyle/>
                    <a:p>
                      <a:pPr algn="ctr" rtl="0"/>
                      <a:r>
                        <a:rPr lang="en-US" dirty="0"/>
                        <a:t>Double Action</a:t>
                      </a:r>
                      <a:endParaRPr lang="he-IL" dirty="0"/>
                    </a:p>
                  </a:txBody>
                  <a:tcPr anchor="ctr"/>
                </a:tc>
                <a:tc>
                  <a:txBody>
                    <a:bodyPr/>
                    <a:lstStyle/>
                    <a:p>
                      <a:pPr algn="ctr" rtl="0" fontAlgn="b"/>
                      <a:r>
                        <a:rPr lang="he-IL" sz="1800" kern="1200" dirty="0">
                          <a:solidFill>
                            <a:schemeClr val="dk1"/>
                          </a:solidFill>
                          <a:latin typeface="+mn-lt"/>
                          <a:ea typeface="+mn-ea"/>
                          <a:cs typeface="+mn-cs"/>
                        </a:rPr>
                        <a:t>4000</a:t>
                      </a:r>
                    </a:p>
                  </a:txBody>
                  <a:tcPr marL="9525" marR="9525" marT="9525" marB="0" anchor="ctr"/>
                </a:tc>
                <a:tc>
                  <a:txBody>
                    <a:bodyPr/>
                    <a:lstStyle/>
                    <a:p>
                      <a:pPr algn="ctr" rtl="0" fontAlgn="b"/>
                      <a:r>
                        <a:rPr lang="he-IL" sz="1800" kern="1200" dirty="0">
                          <a:solidFill>
                            <a:schemeClr val="dk1"/>
                          </a:solidFill>
                          <a:latin typeface="+mn-lt"/>
                          <a:ea typeface="+mn-ea"/>
                          <a:cs typeface="+mn-cs"/>
                        </a:rPr>
                        <a:t>500</a:t>
                      </a:r>
                    </a:p>
                  </a:txBody>
                  <a:tcPr marL="9525" marR="9525" marT="9525" marB="0" anchor="ctr"/>
                </a:tc>
                <a:tc>
                  <a:txBody>
                    <a:bodyPr/>
                    <a:lstStyle/>
                    <a:p>
                      <a:pPr algn="ctr" rtl="0" fontAlgn="b"/>
                      <a:r>
                        <a:rPr lang="he-IL" sz="1800" kern="1200" dirty="0">
                          <a:solidFill>
                            <a:schemeClr val="dk1"/>
                          </a:solidFill>
                          <a:latin typeface="+mn-lt"/>
                          <a:ea typeface="+mn-ea"/>
                          <a:cs typeface="+mn-cs"/>
                        </a:rPr>
                        <a:t>19.99</a:t>
                      </a:r>
                    </a:p>
                  </a:txBody>
                  <a:tcPr marL="9525" marR="9525" marT="9525" marB="0" anchor="ctr"/>
                </a:tc>
                <a:extLst>
                  <a:ext uri="{0D108BD9-81ED-4DB2-BD59-A6C34878D82A}">
                    <a16:rowId xmlns:a16="http://schemas.microsoft.com/office/drawing/2014/main" val="2791010559"/>
                  </a:ext>
                </a:extLst>
              </a:tr>
              <a:tr h="379495">
                <a:tc vMerge="1">
                  <a:txBody>
                    <a:bodyPr/>
                    <a:lstStyle/>
                    <a:p>
                      <a:pPr rtl="1"/>
                      <a:endParaRPr lang="he-IL" dirty="0"/>
                    </a:p>
                  </a:txBody>
                  <a:tcPr/>
                </a:tc>
                <a:tc>
                  <a:txBody>
                    <a:bodyPr/>
                    <a:lstStyle/>
                    <a:p>
                      <a:pPr marL="0" algn="ctr" defTabSz="914400" rtl="0" eaLnBrk="1" latinLnBrk="0" hangingPunct="1"/>
                      <a:r>
                        <a:rPr lang="en-US" sz="1800" kern="1200" dirty="0">
                          <a:solidFill>
                            <a:schemeClr val="bg1"/>
                          </a:solidFill>
                        </a:rPr>
                        <a:t>Uniform</a:t>
                      </a:r>
                      <a:endParaRPr lang="he-IL" sz="1800" kern="1200" dirty="0">
                        <a:solidFill>
                          <a:schemeClr val="bg1"/>
                        </a:solidFill>
                        <a:latin typeface="+mn-lt"/>
                        <a:ea typeface="+mn-ea"/>
                        <a:cs typeface="+mn-cs"/>
                      </a:endParaRPr>
                    </a:p>
                  </a:txBody>
                  <a:tcPr anchor="ctr"/>
                </a:tc>
                <a:tc>
                  <a:txBody>
                    <a:bodyPr/>
                    <a:lstStyle/>
                    <a:p>
                      <a:pPr algn="ctr" rtl="0" fontAlgn="b"/>
                      <a:r>
                        <a:rPr lang="he-IL" sz="1800" kern="1200" dirty="0">
                          <a:solidFill>
                            <a:schemeClr val="bg1"/>
                          </a:solidFill>
                          <a:latin typeface="+mn-lt"/>
                          <a:ea typeface="+mn-ea"/>
                          <a:cs typeface="+mn-cs"/>
                        </a:rPr>
                        <a:t>5000</a:t>
                      </a:r>
                    </a:p>
                  </a:txBody>
                  <a:tcPr marL="9525" marR="9525" marT="9525" marB="0" anchor="ctr"/>
                </a:tc>
                <a:tc>
                  <a:txBody>
                    <a:bodyPr/>
                    <a:lstStyle/>
                    <a:p>
                      <a:pPr algn="ctr" rtl="0" fontAlgn="b"/>
                      <a:r>
                        <a:rPr lang="he-IL" sz="1800" kern="1200" dirty="0">
                          <a:solidFill>
                            <a:schemeClr val="bg1"/>
                          </a:solidFill>
                          <a:latin typeface="+mn-lt"/>
                          <a:ea typeface="+mn-ea"/>
                          <a:cs typeface="+mn-cs"/>
                        </a:rPr>
                        <a:t>750</a:t>
                      </a:r>
                    </a:p>
                  </a:txBody>
                  <a:tcPr marL="9525" marR="9525" marT="9525" marB="0" anchor="ctr"/>
                </a:tc>
                <a:tc>
                  <a:txBody>
                    <a:bodyPr/>
                    <a:lstStyle/>
                    <a:p>
                      <a:pPr algn="ctr" rtl="0" fontAlgn="b"/>
                      <a:r>
                        <a:rPr lang="he-IL" sz="1800" kern="1200" dirty="0">
                          <a:solidFill>
                            <a:schemeClr val="bg1"/>
                          </a:solidFill>
                          <a:latin typeface="+mn-lt"/>
                          <a:ea typeface="+mn-ea"/>
                          <a:cs typeface="+mn-cs"/>
                        </a:rPr>
                        <a:t>13.85</a:t>
                      </a:r>
                    </a:p>
                  </a:txBody>
                  <a:tcPr marL="9525" marR="9525" marT="9525" marB="0" anchor="ctr"/>
                </a:tc>
                <a:extLst>
                  <a:ext uri="{0D108BD9-81ED-4DB2-BD59-A6C34878D82A}">
                    <a16:rowId xmlns:a16="http://schemas.microsoft.com/office/drawing/2014/main" val="1290667002"/>
                  </a:ext>
                </a:extLst>
              </a:tr>
              <a:tr h="379495">
                <a:tc vMerge="1">
                  <a:txBody>
                    <a:bodyPr/>
                    <a:lstStyle/>
                    <a:p>
                      <a:pPr algn="l" rtl="0"/>
                      <a:endParaRPr lang="he-IL" dirty="0"/>
                    </a:p>
                  </a:txBody>
                  <a:tcPr/>
                </a:tc>
                <a:tc>
                  <a:txBody>
                    <a:bodyPr/>
                    <a:lstStyle/>
                    <a:p>
                      <a:pPr marL="0" algn="ctr" defTabSz="914400" rtl="0" eaLnBrk="1" latinLnBrk="0" hangingPunct="1"/>
                      <a:r>
                        <a:rPr lang="en-US" sz="1800" kern="1200" dirty="0">
                          <a:solidFill>
                            <a:schemeClr val="bg1"/>
                          </a:solidFill>
                        </a:rPr>
                        <a:t>Gaussian</a:t>
                      </a:r>
                      <a:endParaRPr lang="he-IL" sz="1800" kern="1200" dirty="0">
                        <a:solidFill>
                          <a:schemeClr val="bg1"/>
                        </a:solidFill>
                        <a:latin typeface="+mn-lt"/>
                        <a:ea typeface="+mn-ea"/>
                        <a:cs typeface="+mn-cs"/>
                      </a:endParaRPr>
                    </a:p>
                  </a:txBody>
                  <a:tcPr anchor="ctr"/>
                </a:tc>
                <a:tc>
                  <a:txBody>
                    <a:bodyPr/>
                    <a:lstStyle/>
                    <a:p>
                      <a:pPr algn="ctr" rtl="0" fontAlgn="b"/>
                      <a:r>
                        <a:rPr lang="he-IL" sz="1800" kern="1200" dirty="0">
                          <a:solidFill>
                            <a:schemeClr val="bg1"/>
                          </a:solidFill>
                          <a:latin typeface="+mn-lt"/>
                          <a:ea typeface="+mn-ea"/>
                          <a:cs typeface="+mn-cs"/>
                        </a:rPr>
                        <a:t>4000</a:t>
                      </a:r>
                    </a:p>
                  </a:txBody>
                  <a:tcPr marL="9525" marR="9525" marT="9525" marB="0" anchor="ctr"/>
                </a:tc>
                <a:tc>
                  <a:txBody>
                    <a:bodyPr/>
                    <a:lstStyle/>
                    <a:p>
                      <a:pPr algn="ctr" rtl="0" fontAlgn="b"/>
                      <a:r>
                        <a:rPr lang="he-IL" sz="1800" kern="1200" dirty="0">
                          <a:solidFill>
                            <a:schemeClr val="bg1"/>
                          </a:solidFill>
                          <a:latin typeface="+mn-lt"/>
                          <a:ea typeface="+mn-ea"/>
                          <a:cs typeface="+mn-cs"/>
                        </a:rPr>
                        <a:t>1000</a:t>
                      </a:r>
                    </a:p>
                  </a:txBody>
                  <a:tcPr marL="9525" marR="9525" marT="9525" marB="0" anchor="ctr"/>
                </a:tc>
                <a:tc>
                  <a:txBody>
                    <a:bodyPr/>
                    <a:lstStyle/>
                    <a:p>
                      <a:pPr algn="ctr" rtl="0" fontAlgn="b"/>
                      <a:r>
                        <a:rPr lang="he-IL" sz="1800" kern="1200" dirty="0">
                          <a:solidFill>
                            <a:schemeClr val="bg1"/>
                          </a:solidFill>
                          <a:latin typeface="+mn-lt"/>
                          <a:ea typeface="+mn-ea"/>
                          <a:cs typeface="+mn-cs"/>
                        </a:rPr>
                        <a:t>17.98</a:t>
                      </a:r>
                    </a:p>
                  </a:txBody>
                  <a:tcPr marL="9525" marR="9525" marT="9525" marB="0" anchor="ctr"/>
                </a:tc>
                <a:extLst>
                  <a:ext uri="{0D108BD9-81ED-4DB2-BD59-A6C34878D82A}">
                    <a16:rowId xmlns:a16="http://schemas.microsoft.com/office/drawing/2014/main" val="1505586377"/>
                  </a:ext>
                </a:extLst>
              </a:tr>
              <a:tr h="379495">
                <a:tc rowSpan="4">
                  <a:txBody>
                    <a:bodyPr/>
                    <a:lstStyle/>
                    <a:p>
                      <a:pPr algn="ctr" rtl="0"/>
                      <a:r>
                        <a:rPr lang="en-US" dirty="0"/>
                        <a:t>30x30</a:t>
                      </a:r>
                      <a:endParaRPr lang="he-IL" dirty="0"/>
                    </a:p>
                  </a:txBody>
                  <a:tcPr anchor="ctr"/>
                </a:tc>
                <a:tc>
                  <a:txBody>
                    <a:bodyPr/>
                    <a:lstStyle/>
                    <a:p>
                      <a:pPr algn="ctr" rtl="0"/>
                      <a:r>
                        <a:rPr lang="en-US" dirty="0"/>
                        <a:t>Single Action</a:t>
                      </a:r>
                      <a:endParaRPr lang="he-IL" dirty="0"/>
                    </a:p>
                  </a:txBody>
                  <a:tcPr anchor="ctr"/>
                </a:tc>
                <a:tc>
                  <a:txBody>
                    <a:bodyPr/>
                    <a:lstStyle/>
                    <a:p>
                      <a:pPr algn="ctr" rtl="0" fontAlgn="b"/>
                      <a:r>
                        <a:rPr lang="he-IL" sz="1800" kern="1200" dirty="0">
                          <a:solidFill>
                            <a:schemeClr val="dk1"/>
                          </a:solidFill>
                          <a:latin typeface="+mn-lt"/>
                          <a:ea typeface="+mn-ea"/>
                          <a:cs typeface="+mn-cs"/>
                        </a:rPr>
                        <a:t>5000</a:t>
                      </a:r>
                    </a:p>
                  </a:txBody>
                  <a:tcPr marL="9525" marR="9525" marT="9525" marB="0" anchor="ctr"/>
                </a:tc>
                <a:tc>
                  <a:txBody>
                    <a:bodyPr/>
                    <a:lstStyle/>
                    <a:p>
                      <a:pPr algn="ctr" rtl="0" fontAlgn="b"/>
                      <a:r>
                        <a:rPr lang="he-IL" sz="1800" kern="1200" dirty="0">
                          <a:solidFill>
                            <a:schemeClr val="dk1"/>
                          </a:solidFill>
                          <a:latin typeface="+mn-lt"/>
                          <a:ea typeface="+mn-ea"/>
                          <a:cs typeface="+mn-cs"/>
                        </a:rPr>
                        <a:t>750</a:t>
                      </a:r>
                    </a:p>
                  </a:txBody>
                  <a:tcPr marL="9525" marR="9525" marT="9525" marB="0" anchor="ctr"/>
                </a:tc>
                <a:tc>
                  <a:txBody>
                    <a:bodyPr/>
                    <a:lstStyle/>
                    <a:p>
                      <a:pPr algn="ctr" rtl="0" fontAlgn="b"/>
                      <a:r>
                        <a:rPr lang="he-IL" sz="1800" kern="1200" dirty="0">
                          <a:solidFill>
                            <a:schemeClr val="dk1"/>
                          </a:solidFill>
                          <a:latin typeface="+mn-lt"/>
                          <a:ea typeface="+mn-ea"/>
                          <a:cs typeface="+mn-cs"/>
                        </a:rPr>
                        <a:t>20</a:t>
                      </a:r>
                    </a:p>
                  </a:txBody>
                  <a:tcPr marL="9525" marR="9525" marT="9525" marB="0" anchor="ctr"/>
                </a:tc>
                <a:extLst>
                  <a:ext uri="{0D108BD9-81ED-4DB2-BD59-A6C34878D82A}">
                    <a16:rowId xmlns:a16="http://schemas.microsoft.com/office/drawing/2014/main" val="3946476614"/>
                  </a:ext>
                </a:extLst>
              </a:tr>
              <a:tr h="379495">
                <a:tc vMerge="1">
                  <a:txBody>
                    <a:bodyPr/>
                    <a:lstStyle/>
                    <a:p>
                      <a:pPr algn="l" rtl="0"/>
                      <a:endParaRPr lang="he-IL" dirty="0"/>
                    </a:p>
                  </a:txBody>
                  <a:tcPr/>
                </a:tc>
                <a:tc>
                  <a:txBody>
                    <a:bodyPr/>
                    <a:lstStyle/>
                    <a:p>
                      <a:pPr algn="ctr" rtl="0"/>
                      <a:r>
                        <a:rPr lang="en-US" dirty="0"/>
                        <a:t>Double Action</a:t>
                      </a:r>
                      <a:endParaRPr lang="he-IL" dirty="0"/>
                    </a:p>
                  </a:txBody>
                  <a:tcPr anchor="ctr"/>
                </a:tc>
                <a:tc>
                  <a:txBody>
                    <a:bodyPr/>
                    <a:lstStyle/>
                    <a:p>
                      <a:pPr algn="ctr" rtl="0" fontAlgn="b"/>
                      <a:r>
                        <a:rPr lang="he-IL" sz="1800" kern="1200" dirty="0">
                          <a:solidFill>
                            <a:schemeClr val="dk1"/>
                          </a:solidFill>
                          <a:latin typeface="+mn-lt"/>
                          <a:ea typeface="+mn-ea"/>
                          <a:cs typeface="+mn-cs"/>
                        </a:rPr>
                        <a:t>3000</a:t>
                      </a:r>
                    </a:p>
                  </a:txBody>
                  <a:tcPr marL="9525" marR="9525" marT="9525" marB="0" anchor="ctr"/>
                </a:tc>
                <a:tc>
                  <a:txBody>
                    <a:bodyPr/>
                    <a:lstStyle/>
                    <a:p>
                      <a:pPr algn="ctr" rtl="0" fontAlgn="b"/>
                      <a:r>
                        <a:rPr lang="he-IL" sz="1800" kern="1200" dirty="0">
                          <a:solidFill>
                            <a:schemeClr val="dk1"/>
                          </a:solidFill>
                          <a:latin typeface="+mn-lt"/>
                          <a:ea typeface="+mn-ea"/>
                          <a:cs typeface="+mn-cs"/>
                        </a:rPr>
                        <a:t>1000</a:t>
                      </a:r>
                    </a:p>
                  </a:txBody>
                  <a:tcPr marL="9525" marR="9525" marT="9525" marB="0" anchor="ctr"/>
                </a:tc>
                <a:tc>
                  <a:txBody>
                    <a:bodyPr/>
                    <a:lstStyle/>
                    <a:p>
                      <a:pPr algn="ctr" rtl="0" fontAlgn="b"/>
                      <a:r>
                        <a:rPr lang="he-IL" sz="1800" kern="1200" dirty="0">
                          <a:solidFill>
                            <a:schemeClr val="dk1"/>
                          </a:solidFill>
                          <a:latin typeface="+mn-lt"/>
                          <a:ea typeface="+mn-ea"/>
                          <a:cs typeface="+mn-cs"/>
                        </a:rPr>
                        <a:t>19.99</a:t>
                      </a:r>
                    </a:p>
                  </a:txBody>
                  <a:tcPr marL="9525" marR="9525" marT="9525" marB="0" anchor="ctr"/>
                </a:tc>
                <a:extLst>
                  <a:ext uri="{0D108BD9-81ED-4DB2-BD59-A6C34878D82A}">
                    <a16:rowId xmlns:a16="http://schemas.microsoft.com/office/drawing/2014/main" val="2878283284"/>
                  </a:ext>
                </a:extLst>
              </a:tr>
              <a:tr h="379495">
                <a:tc vMerge="1">
                  <a:txBody>
                    <a:bodyPr/>
                    <a:lstStyle/>
                    <a:p>
                      <a:pPr rtl="1"/>
                      <a:endParaRPr lang="he-IL" dirty="0"/>
                    </a:p>
                  </a:txBody>
                  <a:tcPr/>
                </a:tc>
                <a:tc>
                  <a:txBody>
                    <a:bodyPr/>
                    <a:lstStyle/>
                    <a:p>
                      <a:pPr marL="0" algn="ctr" defTabSz="914400" rtl="0" eaLnBrk="1" latinLnBrk="0" hangingPunct="1"/>
                      <a:r>
                        <a:rPr lang="en-US" sz="1800" kern="1200" dirty="0">
                          <a:solidFill>
                            <a:schemeClr val="bg1"/>
                          </a:solidFill>
                        </a:rPr>
                        <a:t>Uniform</a:t>
                      </a:r>
                      <a:endParaRPr lang="he-IL" sz="1800" kern="1200" dirty="0">
                        <a:solidFill>
                          <a:schemeClr val="bg1"/>
                        </a:solidFill>
                        <a:latin typeface="+mn-lt"/>
                        <a:ea typeface="+mn-ea"/>
                        <a:cs typeface="+mn-cs"/>
                      </a:endParaRPr>
                    </a:p>
                  </a:txBody>
                  <a:tcPr anchor="ctr"/>
                </a:tc>
                <a:tc>
                  <a:txBody>
                    <a:bodyPr/>
                    <a:lstStyle/>
                    <a:p>
                      <a:pPr algn="ctr" rtl="0" fontAlgn="b"/>
                      <a:r>
                        <a:rPr lang="he-IL" sz="1800" kern="1200" dirty="0">
                          <a:solidFill>
                            <a:schemeClr val="bg1"/>
                          </a:solidFill>
                          <a:latin typeface="+mn-lt"/>
                          <a:ea typeface="+mn-ea"/>
                          <a:cs typeface="+mn-cs"/>
                        </a:rPr>
                        <a:t>5000</a:t>
                      </a:r>
                    </a:p>
                  </a:txBody>
                  <a:tcPr marL="9525" marR="9525" marT="9525" marB="0" anchor="ctr"/>
                </a:tc>
                <a:tc>
                  <a:txBody>
                    <a:bodyPr/>
                    <a:lstStyle/>
                    <a:p>
                      <a:pPr algn="ctr" rtl="0" fontAlgn="b"/>
                      <a:r>
                        <a:rPr lang="he-IL" sz="1800" kern="1200" dirty="0">
                          <a:solidFill>
                            <a:schemeClr val="bg1"/>
                          </a:solidFill>
                          <a:latin typeface="+mn-lt"/>
                          <a:ea typeface="+mn-ea"/>
                          <a:cs typeface="+mn-cs"/>
                        </a:rPr>
                        <a:t>750</a:t>
                      </a:r>
                    </a:p>
                  </a:txBody>
                  <a:tcPr marL="9525" marR="9525" marT="9525" marB="0" anchor="ctr"/>
                </a:tc>
                <a:tc>
                  <a:txBody>
                    <a:bodyPr/>
                    <a:lstStyle/>
                    <a:p>
                      <a:pPr algn="ctr" rtl="0" fontAlgn="b"/>
                      <a:r>
                        <a:rPr lang="he-IL" sz="1800" kern="1200" dirty="0">
                          <a:solidFill>
                            <a:schemeClr val="bg1"/>
                          </a:solidFill>
                          <a:latin typeface="+mn-lt"/>
                          <a:ea typeface="+mn-ea"/>
                          <a:cs typeface="+mn-cs"/>
                        </a:rPr>
                        <a:t>12.18</a:t>
                      </a:r>
                    </a:p>
                  </a:txBody>
                  <a:tcPr marL="9525" marR="9525" marT="9525" marB="0" anchor="ctr"/>
                </a:tc>
                <a:extLst>
                  <a:ext uri="{0D108BD9-81ED-4DB2-BD59-A6C34878D82A}">
                    <a16:rowId xmlns:a16="http://schemas.microsoft.com/office/drawing/2014/main" val="3303132329"/>
                  </a:ext>
                </a:extLst>
              </a:tr>
              <a:tr h="379495">
                <a:tc vMerge="1">
                  <a:txBody>
                    <a:bodyPr/>
                    <a:lstStyle/>
                    <a:p>
                      <a:pPr algn="l" rtl="0"/>
                      <a:endParaRPr lang="he-IL" dirty="0"/>
                    </a:p>
                  </a:txBody>
                  <a:tcPr/>
                </a:tc>
                <a:tc>
                  <a:txBody>
                    <a:bodyPr/>
                    <a:lstStyle/>
                    <a:p>
                      <a:pPr marL="0" algn="ctr" defTabSz="914400" rtl="0" eaLnBrk="1" latinLnBrk="0" hangingPunct="1"/>
                      <a:r>
                        <a:rPr lang="en-US" sz="1800" kern="1200" dirty="0">
                          <a:solidFill>
                            <a:schemeClr val="bg1"/>
                          </a:solidFill>
                        </a:rPr>
                        <a:t>Gaussian</a:t>
                      </a:r>
                      <a:endParaRPr lang="he-IL" sz="1800" kern="1200" dirty="0">
                        <a:solidFill>
                          <a:schemeClr val="bg1"/>
                        </a:solidFill>
                        <a:latin typeface="+mn-lt"/>
                        <a:ea typeface="+mn-ea"/>
                        <a:cs typeface="+mn-cs"/>
                      </a:endParaRPr>
                    </a:p>
                  </a:txBody>
                  <a:tcPr anchor="ctr"/>
                </a:tc>
                <a:tc>
                  <a:txBody>
                    <a:bodyPr/>
                    <a:lstStyle/>
                    <a:p>
                      <a:pPr algn="ctr" rtl="0" fontAlgn="b"/>
                      <a:r>
                        <a:rPr lang="he-IL" sz="1800" kern="1200" dirty="0">
                          <a:solidFill>
                            <a:schemeClr val="bg1"/>
                          </a:solidFill>
                          <a:latin typeface="+mn-lt"/>
                          <a:ea typeface="+mn-ea"/>
                          <a:cs typeface="+mn-cs"/>
                        </a:rPr>
                        <a:t>5000</a:t>
                      </a:r>
                    </a:p>
                  </a:txBody>
                  <a:tcPr marL="9525" marR="9525" marT="9525" marB="0" anchor="ctr"/>
                </a:tc>
                <a:tc>
                  <a:txBody>
                    <a:bodyPr/>
                    <a:lstStyle/>
                    <a:p>
                      <a:pPr algn="ctr" rtl="0" fontAlgn="b"/>
                      <a:r>
                        <a:rPr lang="he-IL" sz="1800" kern="1200" dirty="0">
                          <a:solidFill>
                            <a:schemeClr val="bg1"/>
                          </a:solidFill>
                          <a:latin typeface="+mn-lt"/>
                          <a:ea typeface="+mn-ea"/>
                          <a:cs typeface="+mn-cs"/>
                        </a:rPr>
                        <a:t>750</a:t>
                      </a:r>
                    </a:p>
                  </a:txBody>
                  <a:tcPr marL="9525" marR="9525" marT="9525" marB="0" anchor="ctr"/>
                </a:tc>
                <a:tc>
                  <a:txBody>
                    <a:bodyPr/>
                    <a:lstStyle/>
                    <a:p>
                      <a:pPr algn="ctr" rtl="0" fontAlgn="b"/>
                      <a:r>
                        <a:rPr lang="he-IL" sz="1800" kern="1200" dirty="0">
                          <a:solidFill>
                            <a:schemeClr val="bg1"/>
                          </a:solidFill>
                          <a:latin typeface="+mn-lt"/>
                          <a:ea typeface="+mn-ea"/>
                          <a:cs typeface="+mn-cs"/>
                        </a:rPr>
                        <a:t>17.82</a:t>
                      </a:r>
                    </a:p>
                  </a:txBody>
                  <a:tcPr marL="9525" marR="9525" marT="9525" marB="0" anchor="ctr"/>
                </a:tc>
                <a:extLst>
                  <a:ext uri="{0D108BD9-81ED-4DB2-BD59-A6C34878D82A}">
                    <a16:rowId xmlns:a16="http://schemas.microsoft.com/office/drawing/2014/main" val="1520058494"/>
                  </a:ext>
                </a:extLst>
              </a:tr>
            </a:tbl>
          </a:graphicData>
        </a:graphic>
      </p:graphicFrame>
      <p:sp>
        <p:nvSpPr>
          <p:cNvPr id="5" name="Footer Placeholder 3">
            <a:extLst>
              <a:ext uri="{FF2B5EF4-FFF2-40B4-BE49-F238E27FC236}">
                <a16:creationId xmlns:a16="http://schemas.microsoft.com/office/drawing/2014/main" id="{09702FFE-6E24-40D7-9B1D-9B659646464F}"/>
              </a:ext>
            </a:extLst>
          </p:cNvPr>
          <p:cNvSpPr>
            <a:spLocks noGrp="1"/>
          </p:cNvSpPr>
          <p:nvPr>
            <p:ph type="ftr" sz="quarter" idx="11"/>
          </p:nvPr>
        </p:nvSpPr>
        <p:spPr>
          <a:xfrm>
            <a:off x="1141412" y="6426685"/>
            <a:ext cx="6859588" cy="365125"/>
          </a:xfrm>
        </p:spPr>
        <p:txBody>
          <a:bodyPr/>
          <a:lstStyle/>
          <a:p>
            <a:r>
              <a:rPr lang="en-US" dirty="0"/>
              <a:t>* - In cases where the same result was obtained for several scenarios, the best chosen arbitrarily</a:t>
            </a:r>
            <a:endParaRPr lang="he-IL" dirty="0"/>
          </a:p>
        </p:txBody>
      </p:sp>
    </p:spTree>
    <p:extLst>
      <p:ext uri="{BB962C8B-B14F-4D97-AF65-F5344CB8AC3E}">
        <p14:creationId xmlns:p14="http://schemas.microsoft.com/office/powerpoint/2010/main" val="17165649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17EAE-94BC-4F48-903E-BF41D94158E3}"/>
              </a:ext>
            </a:extLst>
          </p:cNvPr>
          <p:cNvSpPr>
            <a:spLocks noGrp="1"/>
          </p:cNvSpPr>
          <p:nvPr>
            <p:ph type="title"/>
          </p:nvPr>
        </p:nvSpPr>
        <p:spPr/>
        <p:txBody>
          <a:bodyPr/>
          <a:lstStyle/>
          <a:p>
            <a:r>
              <a:rPr lang="en-US" dirty="0"/>
              <a:t>Game Environment</a:t>
            </a:r>
            <a:endParaRPr lang="he-IL"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8C60339-C1C0-4F9D-953D-9CEC6DCD930C}"/>
                  </a:ext>
                </a:extLst>
              </p:cNvPr>
              <p:cNvSpPr>
                <a:spLocks noGrp="1"/>
              </p:cNvSpPr>
              <p:nvPr>
                <p:ph idx="1"/>
              </p:nvPr>
            </p:nvSpPr>
            <p:spPr>
              <a:xfrm>
                <a:off x="1141413" y="1850200"/>
                <a:ext cx="9675939" cy="3482938"/>
              </a:xfrm>
            </p:spPr>
            <p:txBody>
              <a:bodyPr>
                <a:normAutofit/>
              </a:bodyPr>
              <a:lstStyle/>
              <a:p>
                <a:pPr algn="l" rtl="0"/>
                <a:r>
                  <a:rPr lang="en-US" dirty="0"/>
                  <a:t>Board of </a:t>
                </a:r>
                <a14:m>
                  <m:oMath xmlns:m="http://schemas.openxmlformats.org/officeDocument/2006/math">
                    <m:r>
                      <a:rPr lang="en-US" i="1" dirty="0" smtClean="0">
                        <a:latin typeface="Cambria Math" panose="02040503050406030204" pitchFamily="18" charset="0"/>
                      </a:rPr>
                      <m:t>𝑁</m:t>
                    </m:r>
                    <m:r>
                      <a:rPr lang="en-US" i="1" dirty="0" smtClean="0">
                        <a:latin typeface="Cambria Math" panose="02040503050406030204" pitchFamily="18" charset="0"/>
                        <a:ea typeface="Cambria Math" panose="02040503050406030204" pitchFamily="18" charset="0"/>
                      </a:rPr>
                      <m:t>×</m:t>
                    </m:r>
                    <m:r>
                      <a:rPr lang="en-US" i="1" dirty="0" smtClean="0">
                        <a:latin typeface="Cambria Math" panose="02040503050406030204" pitchFamily="18" charset="0"/>
                      </a:rPr>
                      <m:t>𝑁</m:t>
                    </m:r>
                  </m:oMath>
                </a14:m>
                <a:r>
                  <a:rPr lang="en-US" dirty="0"/>
                  <a:t> cells</a:t>
                </a:r>
              </a:p>
              <a:p>
                <a:pPr algn="l" rtl="0"/>
                <a:r>
                  <a:rPr lang="en-US" dirty="0"/>
                  <a:t>State space</a:t>
                </a:r>
              </a:p>
              <a:p>
                <a:pPr lvl="1" algn="l" rtl="0"/>
                <a:r>
                  <a:rPr lang="en-US" dirty="0"/>
                  <a:t>Zombie Player - zombies’ positions </a:t>
                </a:r>
              </a:p>
              <a:p>
                <a:pPr lvl="1" algn="l" rtl="0"/>
                <a:r>
                  <a:rPr lang="en-US" dirty="0"/>
                  <a:t>Light Player - zombies’ positions and hit points</a:t>
                </a:r>
              </a:p>
              <a:p>
                <a:pPr algn="l" rtl="0"/>
                <a:r>
                  <a:rPr lang="en-US" dirty="0"/>
                  <a:t>Action space</a:t>
                </a:r>
              </a:p>
              <a:p>
                <a:pPr lvl="1" algn="l" rtl="0"/>
                <a:r>
                  <a:rPr lang="en-US" dirty="0"/>
                  <a:t>Zombie Player – starting position* for a new zombie, total of </a:t>
                </a:r>
                <a14:m>
                  <m:oMath xmlns:m="http://schemas.openxmlformats.org/officeDocument/2006/math">
                    <m:r>
                      <a:rPr lang="en-US" i="1" dirty="0" smtClean="0">
                        <a:latin typeface="Cambria Math" panose="02040503050406030204" pitchFamily="18" charset="0"/>
                      </a:rPr>
                      <m:t>𝑁</m:t>
                    </m:r>
                  </m:oMath>
                </a14:m>
                <a:r>
                  <a:rPr lang="en-US" dirty="0"/>
                  <a:t> possible actions</a:t>
                </a:r>
              </a:p>
              <a:p>
                <a:pPr lvl="1" algn="l" rtl="0"/>
                <a:r>
                  <a:rPr lang="en-US" dirty="0"/>
                  <a:t>Light Player - light position on the board, total of </a:t>
                </a:r>
                <a14:m>
                  <m:oMath xmlns:m="http://schemas.openxmlformats.org/officeDocument/2006/math">
                    <m:r>
                      <a:rPr lang="en-US" i="1" dirty="0" smtClean="0">
                        <a:latin typeface="Cambria Math" panose="02040503050406030204" pitchFamily="18" charset="0"/>
                      </a:rPr>
                      <m:t>𝑁</m:t>
                    </m:r>
                    <m:r>
                      <a:rPr lang="en-US" i="1" dirty="0" smtClean="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rPr>
                      <m:t>𝑁</m:t>
                    </m:r>
                  </m:oMath>
                </a14:m>
                <a:r>
                  <a:rPr lang="en-US" dirty="0"/>
                  <a:t> possible actions</a:t>
                </a:r>
              </a:p>
            </p:txBody>
          </p:sp>
        </mc:Choice>
        <mc:Fallback xmlns="">
          <p:sp>
            <p:nvSpPr>
              <p:cNvPr id="3" name="Content Placeholder 2">
                <a:extLst>
                  <a:ext uri="{FF2B5EF4-FFF2-40B4-BE49-F238E27FC236}">
                    <a16:creationId xmlns:a16="http://schemas.microsoft.com/office/drawing/2014/main" id="{08C60339-C1C0-4F9D-953D-9CEC6DCD930C}"/>
                  </a:ext>
                </a:extLst>
              </p:cNvPr>
              <p:cNvSpPr>
                <a:spLocks noGrp="1" noRot="1" noChangeAspect="1" noMove="1" noResize="1" noEditPoints="1" noAdjustHandles="1" noChangeArrowheads="1" noChangeShapeType="1" noTextEdit="1"/>
              </p:cNvSpPr>
              <p:nvPr>
                <p:ph idx="1"/>
              </p:nvPr>
            </p:nvSpPr>
            <p:spPr>
              <a:xfrm>
                <a:off x="1141413" y="1850200"/>
                <a:ext cx="9675939" cy="3482938"/>
              </a:xfrm>
              <a:blipFill>
                <a:blip r:embed="rId4"/>
                <a:stretch>
                  <a:fillRect l="-1259" t="-2452" b="-175"/>
                </a:stretch>
              </a:blipFill>
            </p:spPr>
            <p:txBody>
              <a:bodyPr/>
              <a:lstStyle/>
              <a:p>
                <a:r>
                  <a:rPr lang="he-IL">
                    <a:noFill/>
                  </a:rPr>
                  <a:t> </a:t>
                </a:r>
              </a:p>
            </p:txBody>
          </p:sp>
        </mc:Fallback>
      </mc:AlternateContent>
      <p:sp>
        <p:nvSpPr>
          <p:cNvPr id="5" name="Footer Placeholder 3">
            <a:extLst>
              <a:ext uri="{FF2B5EF4-FFF2-40B4-BE49-F238E27FC236}">
                <a16:creationId xmlns:a16="http://schemas.microsoft.com/office/drawing/2014/main" id="{E3D9678C-F0A3-407A-A9AC-5D63459DDE6B}"/>
              </a:ext>
            </a:extLst>
          </p:cNvPr>
          <p:cNvSpPr>
            <a:spLocks noGrp="1"/>
          </p:cNvSpPr>
          <p:nvPr>
            <p:ph type="ftr" sz="quarter" idx="11"/>
          </p:nvPr>
        </p:nvSpPr>
        <p:spPr>
          <a:xfrm>
            <a:off x="1141411" y="5883275"/>
            <a:ext cx="7096815" cy="365125"/>
          </a:xfrm>
        </p:spPr>
        <p:txBody>
          <a:bodyPr/>
          <a:lstStyle/>
          <a:p>
            <a:r>
              <a:rPr lang="en-US" dirty="0"/>
              <a:t>* - The green line at the left of the frame Represents the possible starting points of the zombies</a:t>
            </a:r>
            <a:endParaRPr lang="he-IL" dirty="0"/>
          </a:p>
        </p:txBody>
      </p:sp>
      <p:pic>
        <p:nvPicPr>
          <p:cNvPr id="4" name="Picture 3">
            <a:extLst>
              <a:ext uri="{FF2B5EF4-FFF2-40B4-BE49-F238E27FC236}">
                <a16:creationId xmlns:a16="http://schemas.microsoft.com/office/drawing/2014/main" id="{6693C0B9-6821-42B5-992D-5D0B545826AE}"/>
              </a:ext>
            </a:extLst>
          </p:cNvPr>
          <p:cNvPicPr>
            <a:picLocks noChangeAspect="1"/>
          </p:cNvPicPr>
          <p:nvPr/>
        </p:nvPicPr>
        <p:blipFill>
          <a:blip r:embed="rId5"/>
          <a:stretch>
            <a:fillRect/>
          </a:stretch>
        </p:blipFill>
        <p:spPr>
          <a:xfrm>
            <a:off x="8163464" y="259662"/>
            <a:ext cx="3674852" cy="18374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92175485"/>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6003192-A1E0-40A1-99BC-1A3B5F7977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3999" y="0"/>
            <a:ext cx="9144001" cy="6858000"/>
          </a:xfrm>
          <a:prstGeom prst="rect">
            <a:avLst/>
          </a:prstGeom>
        </p:spPr>
      </p:pic>
    </p:spTree>
    <p:extLst>
      <p:ext uri="{BB962C8B-B14F-4D97-AF65-F5344CB8AC3E}">
        <p14:creationId xmlns:p14="http://schemas.microsoft.com/office/powerpoint/2010/main" val="2317378467"/>
      </p:ext>
    </p:extLst>
  </p:cSld>
  <p:clrMapOvr>
    <a:overrideClrMapping bg1="dk1" tx1="lt1" bg2="dk2" tx2="lt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43A56-0BED-4F00-BB58-F4653A6DD519}"/>
              </a:ext>
            </a:extLst>
          </p:cNvPr>
          <p:cNvSpPr>
            <a:spLocks noGrp="1"/>
          </p:cNvSpPr>
          <p:nvPr>
            <p:ph type="title"/>
          </p:nvPr>
        </p:nvSpPr>
        <p:spPr/>
        <p:txBody>
          <a:bodyPr/>
          <a:lstStyle/>
          <a:p>
            <a:r>
              <a:rPr lang="en-US" dirty="0"/>
              <a:t>DDQN as the light player</a:t>
            </a:r>
            <a:endParaRPr lang="he-IL" dirty="0"/>
          </a:p>
        </p:txBody>
      </p:sp>
      <p:sp>
        <p:nvSpPr>
          <p:cNvPr id="5" name="Text Placeholder 3">
            <a:extLst>
              <a:ext uri="{FF2B5EF4-FFF2-40B4-BE49-F238E27FC236}">
                <a16:creationId xmlns:a16="http://schemas.microsoft.com/office/drawing/2014/main" id="{6F625101-1FD8-4656-8AB6-37FA52422C5E}"/>
              </a:ext>
            </a:extLst>
          </p:cNvPr>
          <p:cNvSpPr>
            <a:spLocks noGrp="1"/>
          </p:cNvSpPr>
          <p:nvPr>
            <p:ph type="body" sz="half" idx="2"/>
          </p:nvPr>
        </p:nvSpPr>
        <p:spPr/>
        <p:txBody>
          <a:bodyPr/>
          <a:lstStyle/>
          <a:p>
            <a:pPr algn="l" rtl="0"/>
            <a:r>
              <a:rPr lang="en-US" dirty="0"/>
              <a:t>Goal – Maximize Total Reward – Minimize Zombies survive</a:t>
            </a:r>
          </a:p>
        </p:txBody>
      </p:sp>
    </p:spTree>
    <p:extLst>
      <p:ext uri="{BB962C8B-B14F-4D97-AF65-F5344CB8AC3E}">
        <p14:creationId xmlns:p14="http://schemas.microsoft.com/office/powerpoint/2010/main" val="4209739261"/>
      </p:ext>
    </p:extLst>
  </p:cSld>
  <p:clrMapOvr>
    <a:overrideClrMapping bg1="dk1" tx1="lt1" bg2="dk2" tx2="lt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D0678-6D60-485F-AF78-6EECB8B79349}"/>
              </a:ext>
            </a:extLst>
          </p:cNvPr>
          <p:cNvSpPr>
            <a:spLocks noGrp="1"/>
          </p:cNvSpPr>
          <p:nvPr>
            <p:ph type="title"/>
          </p:nvPr>
        </p:nvSpPr>
        <p:spPr/>
        <p:txBody>
          <a:bodyPr/>
          <a:lstStyle/>
          <a:p>
            <a:r>
              <a:rPr lang="en-US" dirty="0"/>
              <a:t>DDQN agent</a:t>
            </a:r>
            <a:r>
              <a:rPr lang="en-US" dirty="0">
                <a:solidFill>
                  <a:srgbClr val="FFFF00"/>
                </a:solidFill>
              </a:rPr>
              <a:t> </a:t>
            </a:r>
            <a:r>
              <a:rPr lang="en-US" dirty="0"/>
              <a:t>vs. Single action agent</a:t>
            </a:r>
            <a:endParaRPr lang="he-IL" dirty="0"/>
          </a:p>
        </p:txBody>
      </p:sp>
      <p:sp>
        <p:nvSpPr>
          <p:cNvPr id="4" name="Text Placeholder 3">
            <a:extLst>
              <a:ext uri="{FF2B5EF4-FFF2-40B4-BE49-F238E27FC236}">
                <a16:creationId xmlns:a16="http://schemas.microsoft.com/office/drawing/2014/main" id="{FC0D8127-17CC-4243-B6F9-D95675D958A1}"/>
              </a:ext>
            </a:extLst>
          </p:cNvPr>
          <p:cNvSpPr txBox="1">
            <a:spLocks/>
          </p:cNvSpPr>
          <p:nvPr/>
        </p:nvSpPr>
        <p:spPr>
          <a:xfrm>
            <a:off x="1141413" y="2288356"/>
            <a:ext cx="4641763" cy="1140644"/>
          </a:xfrm>
          <a:prstGeom prst="rect">
            <a:avLst/>
          </a:prstGeom>
        </p:spPr>
        <p:txBody>
          <a:bodyPr/>
          <a:lstStyle>
            <a:lvl1pPr marL="228600" indent="-228600" algn="r" defTabSz="914400" rtl="1"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r" defTabSz="914400" rtl="1"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r" defTabSz="914400" rtl="1"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gn="l" rtl="0"/>
            <a:r>
              <a:rPr lang="en-US" dirty="0"/>
              <a:t>Board of 10x10</a:t>
            </a:r>
          </a:p>
          <a:p>
            <a:pPr algn="l" rtl="0"/>
            <a:r>
              <a:rPr lang="en-US" dirty="0"/>
              <a:t>Get negative rewards as the opposite of Zombie Player</a:t>
            </a:r>
            <a:endParaRPr lang="he-IL" dirty="0"/>
          </a:p>
        </p:txBody>
      </p:sp>
      <p:pic>
        <p:nvPicPr>
          <p:cNvPr id="7" name="Picture 6">
            <a:extLst>
              <a:ext uri="{FF2B5EF4-FFF2-40B4-BE49-F238E27FC236}">
                <a16:creationId xmlns:a16="http://schemas.microsoft.com/office/drawing/2014/main" id="{A28001BF-7B33-4494-BC15-F9DCD4248888}"/>
              </a:ext>
            </a:extLst>
          </p:cNvPr>
          <p:cNvPicPr>
            <a:picLocks noChangeAspect="1"/>
          </p:cNvPicPr>
          <p:nvPr/>
        </p:nvPicPr>
        <p:blipFill rotWithShape="1">
          <a:blip r:embed="rId4">
            <a:extLst>
              <a:ext uri="{28A0092B-C50C-407E-A947-70E740481C1C}">
                <a14:useLocalDpi xmlns:a14="http://schemas.microsoft.com/office/drawing/2010/main" val="0"/>
              </a:ext>
            </a:extLst>
          </a:blip>
          <a:srcRect l="9725" t="6735" r="67807" b="62337"/>
          <a:stretch/>
        </p:blipFill>
        <p:spPr>
          <a:xfrm>
            <a:off x="6408826" y="1967845"/>
            <a:ext cx="4205755" cy="4342240"/>
          </a:xfrm>
          <a:prstGeom prst="rect">
            <a:avLst/>
          </a:prstGeom>
        </p:spPr>
      </p:pic>
    </p:spTree>
    <p:extLst>
      <p:ext uri="{BB962C8B-B14F-4D97-AF65-F5344CB8AC3E}">
        <p14:creationId xmlns:p14="http://schemas.microsoft.com/office/powerpoint/2010/main" val="2231066291"/>
      </p:ext>
    </p:extLst>
  </p:cSld>
  <p:clrMapOvr>
    <a:overrideClrMapping bg1="dk1" tx1="lt1" bg2="dk2" tx2="lt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42EB8-27EE-4B8E-A665-0ECCEC207EAD}"/>
              </a:ext>
            </a:extLst>
          </p:cNvPr>
          <p:cNvSpPr>
            <a:spLocks noGrp="1"/>
          </p:cNvSpPr>
          <p:nvPr>
            <p:ph type="title"/>
          </p:nvPr>
        </p:nvSpPr>
        <p:spPr/>
        <p:txBody>
          <a:bodyPr/>
          <a:lstStyle/>
          <a:p>
            <a:r>
              <a:rPr lang="en-US" dirty="0"/>
              <a:t>DDQN vs. all – board of 10x10</a:t>
            </a:r>
            <a:endParaRPr lang="he-IL" dirty="0"/>
          </a:p>
        </p:txBody>
      </p:sp>
      <p:pic>
        <p:nvPicPr>
          <p:cNvPr id="4" name="Picture 3">
            <a:extLst>
              <a:ext uri="{FF2B5EF4-FFF2-40B4-BE49-F238E27FC236}">
                <a16:creationId xmlns:a16="http://schemas.microsoft.com/office/drawing/2014/main" id="{CD68DABC-7F8A-4403-9BDC-8D454281D51B}"/>
              </a:ext>
            </a:extLst>
          </p:cNvPr>
          <p:cNvPicPr>
            <a:picLocks noChangeAspect="1"/>
          </p:cNvPicPr>
          <p:nvPr/>
        </p:nvPicPr>
        <p:blipFill rotWithShape="1">
          <a:blip r:embed="rId3">
            <a:extLst>
              <a:ext uri="{28A0092B-C50C-407E-A947-70E740481C1C}">
                <a14:useLocalDpi xmlns:a14="http://schemas.microsoft.com/office/drawing/2010/main" val="0"/>
              </a:ext>
            </a:extLst>
          </a:blip>
          <a:srcRect l="9725" t="6735" b="62337"/>
          <a:stretch/>
        </p:blipFill>
        <p:spPr>
          <a:xfrm>
            <a:off x="527909" y="2350881"/>
            <a:ext cx="11136181" cy="2861411"/>
          </a:xfrm>
          <a:prstGeom prst="rect">
            <a:avLst/>
          </a:prstGeom>
        </p:spPr>
      </p:pic>
    </p:spTree>
    <p:extLst>
      <p:ext uri="{BB962C8B-B14F-4D97-AF65-F5344CB8AC3E}">
        <p14:creationId xmlns:p14="http://schemas.microsoft.com/office/powerpoint/2010/main" val="2187702260"/>
      </p:ext>
    </p:extLst>
  </p:cSld>
  <p:clrMapOvr>
    <a:overrideClrMapping bg1="dk1" tx1="lt1" bg2="dk2" tx2="lt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52E3D3C-2C29-411B-B874-86DAB19E75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3999" y="0"/>
            <a:ext cx="9144001" cy="6858000"/>
          </a:xfrm>
          <a:prstGeom prst="rect">
            <a:avLst/>
          </a:prstGeom>
        </p:spPr>
      </p:pic>
    </p:spTree>
    <p:extLst>
      <p:ext uri="{BB962C8B-B14F-4D97-AF65-F5344CB8AC3E}">
        <p14:creationId xmlns:p14="http://schemas.microsoft.com/office/powerpoint/2010/main" val="2780996897"/>
      </p:ext>
    </p:extLst>
  </p:cSld>
  <p:clrMapOvr>
    <a:overrideClrMapping bg1="dk1" tx1="lt1" bg2="dk2" tx2="lt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343DC-05DF-4BB3-9BE2-4B8A48A0D48E}"/>
              </a:ext>
            </a:extLst>
          </p:cNvPr>
          <p:cNvSpPr>
            <a:spLocks noGrp="1"/>
          </p:cNvSpPr>
          <p:nvPr>
            <p:ph type="title"/>
          </p:nvPr>
        </p:nvSpPr>
        <p:spPr/>
        <p:txBody>
          <a:bodyPr/>
          <a:lstStyle/>
          <a:p>
            <a:r>
              <a:rPr lang="en-US" dirty="0"/>
              <a:t>Results Discussion</a:t>
            </a:r>
            <a:endParaRPr lang="he-IL" dirty="0"/>
          </a:p>
        </p:txBody>
      </p:sp>
      <p:sp>
        <p:nvSpPr>
          <p:cNvPr id="3" name="Content Placeholder 2">
            <a:extLst>
              <a:ext uri="{FF2B5EF4-FFF2-40B4-BE49-F238E27FC236}">
                <a16:creationId xmlns:a16="http://schemas.microsoft.com/office/drawing/2014/main" id="{D8E431FE-FB56-4564-887C-4067ECD3B83A}"/>
              </a:ext>
            </a:extLst>
          </p:cNvPr>
          <p:cNvSpPr>
            <a:spLocks noGrp="1"/>
          </p:cNvSpPr>
          <p:nvPr>
            <p:ph idx="1"/>
          </p:nvPr>
        </p:nvSpPr>
        <p:spPr>
          <a:xfrm>
            <a:off x="1141412" y="2249487"/>
            <a:ext cx="10288588" cy="3541714"/>
          </a:xfrm>
        </p:spPr>
        <p:txBody>
          <a:bodyPr>
            <a:normAutofit/>
          </a:bodyPr>
          <a:lstStyle/>
          <a:p>
            <a:pPr algn="l" rtl="0"/>
            <a:r>
              <a:rPr lang="en-US" dirty="0"/>
              <a:t>This time the DDQN Agent managed to achieve partial success.</a:t>
            </a:r>
          </a:p>
          <a:p>
            <a:pPr algn="l" rtl="0"/>
            <a:r>
              <a:rPr lang="en-US" dirty="0"/>
              <a:t>Over all boards, the DDQN Agent seems to overcome the two Constant Agents</a:t>
            </a:r>
          </a:p>
          <a:p>
            <a:pPr lvl="1" algn="l" rtl="0"/>
            <a:r>
              <a:rPr lang="en-US" dirty="0"/>
              <a:t>With some preference of the [750, 4000] configuration in half of the cases</a:t>
            </a:r>
          </a:p>
          <a:p>
            <a:pPr algn="l" rtl="0"/>
            <a:r>
              <a:rPr lang="en-US" dirty="0"/>
              <a:t>However, competing the Random Agents didn’t lead to same success </a:t>
            </a:r>
            <a:endParaRPr lang="he-IL" dirty="0"/>
          </a:p>
          <a:p>
            <a:pPr lvl="1" algn="l" rtl="0"/>
            <a:r>
              <a:rPr lang="en-US" dirty="0"/>
              <a:t>The DDQN Agent was able to reach optimality only in the case of the smallest board</a:t>
            </a:r>
          </a:p>
          <a:p>
            <a:pPr lvl="1" algn="l" rtl="0"/>
            <a:r>
              <a:rPr lang="en-US" dirty="0"/>
              <a:t>This time, without any preference of any specific configuration </a:t>
            </a:r>
          </a:p>
        </p:txBody>
      </p:sp>
    </p:spTree>
    <p:extLst>
      <p:ext uri="{BB962C8B-B14F-4D97-AF65-F5344CB8AC3E}">
        <p14:creationId xmlns:p14="http://schemas.microsoft.com/office/powerpoint/2010/main" val="369603302"/>
      </p:ext>
    </p:extLst>
  </p:cSld>
  <p:clrMapOvr>
    <a:overrideClrMapping bg1="dk1" tx1="lt1" bg2="dk2" tx2="lt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72472-A351-4F7E-9BC4-D1B680BA2383}"/>
              </a:ext>
            </a:extLst>
          </p:cNvPr>
          <p:cNvSpPr>
            <a:spLocks noGrp="1"/>
          </p:cNvSpPr>
          <p:nvPr>
            <p:ph type="title"/>
          </p:nvPr>
        </p:nvSpPr>
        <p:spPr>
          <a:xfrm>
            <a:off x="1141412" y="14680"/>
            <a:ext cx="9905998" cy="1478570"/>
          </a:xfrm>
        </p:spPr>
        <p:txBody>
          <a:bodyPr/>
          <a:lstStyle/>
          <a:p>
            <a:r>
              <a:rPr lang="en-US" dirty="0"/>
              <a:t>DDQN plays light - Best configurations</a:t>
            </a:r>
            <a:endParaRPr lang="he-IL" dirty="0"/>
          </a:p>
        </p:txBody>
      </p:sp>
      <p:graphicFrame>
        <p:nvGraphicFramePr>
          <p:cNvPr id="4" name="Table 4">
            <a:extLst>
              <a:ext uri="{FF2B5EF4-FFF2-40B4-BE49-F238E27FC236}">
                <a16:creationId xmlns:a16="http://schemas.microsoft.com/office/drawing/2014/main" id="{F56825B0-F03C-4D2E-AD3F-371A80593B03}"/>
              </a:ext>
            </a:extLst>
          </p:cNvPr>
          <p:cNvGraphicFramePr>
            <a:graphicFrameLocks noGrp="1"/>
          </p:cNvGraphicFramePr>
          <p:nvPr>
            <p:ph idx="1"/>
            <p:extLst>
              <p:ext uri="{D42A27DB-BD31-4B8C-83A1-F6EECF244321}">
                <p14:modId xmlns:p14="http://schemas.microsoft.com/office/powerpoint/2010/main" val="2938760367"/>
              </p:ext>
            </p:extLst>
          </p:nvPr>
        </p:nvGraphicFramePr>
        <p:xfrm>
          <a:off x="1681273" y="1365234"/>
          <a:ext cx="8826275" cy="5194020"/>
        </p:xfrm>
        <a:graphic>
          <a:graphicData uri="http://schemas.openxmlformats.org/drawingml/2006/table">
            <a:tbl>
              <a:tblPr firstRow="1" bandRow="1">
                <a:tableStyleId>{35758FB7-9AC5-4552-8A53-C91805E547FA}</a:tableStyleId>
              </a:tblPr>
              <a:tblGrid>
                <a:gridCol w="2262823">
                  <a:extLst>
                    <a:ext uri="{9D8B030D-6E8A-4147-A177-3AD203B41FA5}">
                      <a16:colId xmlns:a16="http://schemas.microsoft.com/office/drawing/2014/main" val="1438140627"/>
                    </a:ext>
                  </a:extLst>
                </a:gridCol>
                <a:gridCol w="1640863">
                  <a:extLst>
                    <a:ext uri="{9D8B030D-6E8A-4147-A177-3AD203B41FA5}">
                      <a16:colId xmlns:a16="http://schemas.microsoft.com/office/drawing/2014/main" val="3591085594"/>
                    </a:ext>
                  </a:extLst>
                </a:gridCol>
                <a:gridCol w="1640863">
                  <a:extLst>
                    <a:ext uri="{9D8B030D-6E8A-4147-A177-3AD203B41FA5}">
                      <a16:colId xmlns:a16="http://schemas.microsoft.com/office/drawing/2014/main" val="1993991516"/>
                    </a:ext>
                  </a:extLst>
                </a:gridCol>
                <a:gridCol w="1640863">
                  <a:extLst>
                    <a:ext uri="{9D8B030D-6E8A-4147-A177-3AD203B41FA5}">
                      <a16:colId xmlns:a16="http://schemas.microsoft.com/office/drawing/2014/main" val="1864289781"/>
                    </a:ext>
                  </a:extLst>
                </a:gridCol>
                <a:gridCol w="1640863">
                  <a:extLst>
                    <a:ext uri="{9D8B030D-6E8A-4147-A177-3AD203B41FA5}">
                      <a16:colId xmlns:a16="http://schemas.microsoft.com/office/drawing/2014/main" val="2751685555"/>
                    </a:ext>
                  </a:extLst>
                </a:gridCol>
              </a:tblGrid>
              <a:tr h="379495">
                <a:tc>
                  <a:txBody>
                    <a:bodyPr/>
                    <a:lstStyle/>
                    <a:p>
                      <a:endParaRPr lang="he-IL" dirty="0"/>
                    </a:p>
                  </a:txBody>
                  <a:tcPr anchor="ctr"/>
                </a:tc>
                <a:tc>
                  <a:txBody>
                    <a:bodyPr/>
                    <a:lstStyle/>
                    <a:p>
                      <a:pPr algn="ctr" rtl="0"/>
                      <a:r>
                        <a:rPr lang="en-US" dirty="0"/>
                        <a:t>Competitor</a:t>
                      </a:r>
                      <a:endParaRPr lang="he-IL" dirty="0"/>
                    </a:p>
                  </a:txBody>
                  <a:tcPr anchor="ctr"/>
                </a:tc>
                <a:tc>
                  <a:txBody>
                    <a:bodyPr/>
                    <a:lstStyle/>
                    <a:p>
                      <a:pPr algn="ctr" rtl="0"/>
                      <a:r>
                        <a:rPr lang="en-US" dirty="0"/>
                        <a:t>Memory size</a:t>
                      </a:r>
                      <a:endParaRPr lang="he-IL" dirty="0"/>
                    </a:p>
                  </a:txBody>
                  <a:tcPr anchor="ctr"/>
                </a:tc>
                <a:tc>
                  <a:txBody>
                    <a:bodyPr/>
                    <a:lstStyle/>
                    <a:p>
                      <a:pPr algn="ctr" rtl="0"/>
                      <a:r>
                        <a:rPr lang="en-US" dirty="0"/>
                        <a:t>Target update</a:t>
                      </a:r>
                      <a:endParaRPr lang="he-IL" dirty="0"/>
                    </a:p>
                  </a:txBody>
                  <a:tcPr anchor="ctr"/>
                </a:tc>
                <a:tc>
                  <a:txBody>
                    <a:bodyPr/>
                    <a:lstStyle/>
                    <a:p>
                      <a:pPr algn="ctr" rtl="0"/>
                      <a:r>
                        <a:rPr lang="en-US" dirty="0"/>
                        <a:t>Average Test Reward</a:t>
                      </a:r>
                      <a:endParaRPr lang="he-IL" dirty="0"/>
                    </a:p>
                  </a:txBody>
                  <a:tcPr anchor="ctr"/>
                </a:tc>
                <a:extLst>
                  <a:ext uri="{0D108BD9-81ED-4DB2-BD59-A6C34878D82A}">
                    <a16:rowId xmlns:a16="http://schemas.microsoft.com/office/drawing/2014/main" val="1194583991"/>
                  </a:ext>
                </a:extLst>
              </a:tr>
              <a:tr h="379495">
                <a:tc rowSpan="4">
                  <a:txBody>
                    <a:bodyPr/>
                    <a:lstStyle/>
                    <a:p>
                      <a:pPr algn="ctr" rtl="0"/>
                      <a:r>
                        <a:rPr lang="en-US" dirty="0"/>
                        <a:t>Board 10x10</a:t>
                      </a:r>
                      <a:endParaRPr lang="he-IL" dirty="0"/>
                    </a:p>
                  </a:txBody>
                  <a:tcPr anchor="ctr"/>
                </a:tc>
                <a:tc>
                  <a:txBody>
                    <a:bodyPr/>
                    <a:lstStyle/>
                    <a:p>
                      <a:pPr algn="ctr" rtl="0"/>
                      <a:r>
                        <a:rPr lang="en-US" dirty="0"/>
                        <a:t>Single Action</a:t>
                      </a:r>
                      <a:endParaRPr lang="he-IL" dirty="0"/>
                    </a:p>
                  </a:txBody>
                  <a:tcPr anchor="ctr"/>
                </a:tc>
                <a:tc>
                  <a:txBody>
                    <a:bodyPr/>
                    <a:lstStyle/>
                    <a:p>
                      <a:pPr algn="ctr" fontAlgn="b"/>
                      <a:r>
                        <a:rPr lang="he-IL" sz="1800" kern="1200">
                          <a:solidFill>
                            <a:schemeClr val="dk1"/>
                          </a:solidFill>
                          <a:latin typeface="+mn-lt"/>
                          <a:ea typeface="+mn-ea"/>
                          <a:cs typeface="+mn-cs"/>
                        </a:rPr>
                        <a:t>4000</a:t>
                      </a:r>
                      <a:endParaRPr lang="he-IL" sz="1800" kern="1200" dirty="0">
                        <a:solidFill>
                          <a:schemeClr val="dk1"/>
                        </a:solidFill>
                        <a:latin typeface="+mn-lt"/>
                        <a:ea typeface="+mn-ea"/>
                        <a:cs typeface="+mn-cs"/>
                      </a:endParaRPr>
                    </a:p>
                  </a:txBody>
                  <a:tcPr marL="9525" marR="9525" marT="9525" marB="0" anchor="ctr"/>
                </a:tc>
                <a:tc>
                  <a:txBody>
                    <a:bodyPr/>
                    <a:lstStyle/>
                    <a:p>
                      <a:pPr algn="ctr" fontAlgn="b"/>
                      <a:r>
                        <a:rPr lang="he-IL" sz="1800" kern="1200" dirty="0">
                          <a:solidFill>
                            <a:schemeClr val="dk1"/>
                          </a:solidFill>
                          <a:latin typeface="+mn-lt"/>
                          <a:ea typeface="+mn-ea"/>
                          <a:cs typeface="+mn-cs"/>
                        </a:rPr>
                        <a:t>750</a:t>
                      </a:r>
                    </a:p>
                  </a:txBody>
                  <a:tcPr marL="9525" marR="9525" marT="9525" marB="0" anchor="ctr"/>
                </a:tc>
                <a:tc>
                  <a:txBody>
                    <a:bodyPr/>
                    <a:lstStyle/>
                    <a:p>
                      <a:pPr algn="ctr" rtl="0" fontAlgn="b"/>
                      <a:r>
                        <a:rPr lang="he-IL" sz="1800" kern="1200" dirty="0">
                          <a:solidFill>
                            <a:schemeClr val="dk1"/>
                          </a:solidFill>
                          <a:latin typeface="+mn-lt"/>
                          <a:ea typeface="+mn-ea"/>
                          <a:cs typeface="+mn-cs"/>
                        </a:rPr>
                        <a:t>0.03-</a:t>
                      </a:r>
                    </a:p>
                  </a:txBody>
                  <a:tcPr marL="9525" marR="9525" marT="9525" marB="0" anchor="ctr"/>
                </a:tc>
                <a:extLst>
                  <a:ext uri="{0D108BD9-81ED-4DB2-BD59-A6C34878D82A}">
                    <a16:rowId xmlns:a16="http://schemas.microsoft.com/office/drawing/2014/main" val="3739138582"/>
                  </a:ext>
                </a:extLst>
              </a:tr>
              <a:tr h="379495">
                <a:tc vMerge="1">
                  <a:txBody>
                    <a:bodyPr/>
                    <a:lstStyle/>
                    <a:p>
                      <a:pPr algn="l" rtl="0"/>
                      <a:endParaRPr lang="he-IL" dirty="0"/>
                    </a:p>
                  </a:txBody>
                  <a:tcPr/>
                </a:tc>
                <a:tc>
                  <a:txBody>
                    <a:bodyPr/>
                    <a:lstStyle/>
                    <a:p>
                      <a:pPr algn="ctr" rtl="0"/>
                      <a:r>
                        <a:rPr lang="en-US" dirty="0"/>
                        <a:t>Double Action</a:t>
                      </a:r>
                      <a:endParaRPr lang="he-IL" dirty="0"/>
                    </a:p>
                  </a:txBody>
                  <a:tcPr anchor="ctr"/>
                </a:tc>
                <a:tc>
                  <a:txBody>
                    <a:bodyPr/>
                    <a:lstStyle/>
                    <a:p>
                      <a:pPr algn="ctr" fontAlgn="b"/>
                      <a:r>
                        <a:rPr lang="he-IL" sz="1800" kern="1200">
                          <a:solidFill>
                            <a:schemeClr val="dk1"/>
                          </a:solidFill>
                          <a:latin typeface="+mn-lt"/>
                          <a:ea typeface="+mn-ea"/>
                          <a:cs typeface="+mn-cs"/>
                        </a:rPr>
                        <a:t>4000</a:t>
                      </a:r>
                      <a:endParaRPr lang="he-IL" sz="1800" kern="1200" dirty="0">
                        <a:solidFill>
                          <a:schemeClr val="dk1"/>
                        </a:solidFill>
                        <a:latin typeface="+mn-lt"/>
                        <a:ea typeface="+mn-ea"/>
                        <a:cs typeface="+mn-cs"/>
                      </a:endParaRPr>
                    </a:p>
                  </a:txBody>
                  <a:tcPr marL="9525" marR="9525" marT="9525" marB="0" anchor="ctr"/>
                </a:tc>
                <a:tc>
                  <a:txBody>
                    <a:bodyPr/>
                    <a:lstStyle/>
                    <a:p>
                      <a:pPr algn="ctr" fontAlgn="b"/>
                      <a:r>
                        <a:rPr lang="he-IL" sz="1800" kern="1200" dirty="0">
                          <a:solidFill>
                            <a:schemeClr val="dk1"/>
                          </a:solidFill>
                          <a:latin typeface="+mn-lt"/>
                          <a:ea typeface="+mn-ea"/>
                          <a:cs typeface="+mn-cs"/>
                        </a:rPr>
                        <a:t>750</a:t>
                      </a:r>
                    </a:p>
                  </a:txBody>
                  <a:tcPr marL="9525" marR="9525" marT="9525" marB="0" anchor="ctr"/>
                </a:tc>
                <a:tc>
                  <a:txBody>
                    <a:bodyPr/>
                    <a:lstStyle/>
                    <a:p>
                      <a:pPr algn="ctr" rtl="0" fontAlgn="b"/>
                      <a:r>
                        <a:rPr lang="he-IL" sz="1800" kern="1200" dirty="0">
                          <a:solidFill>
                            <a:schemeClr val="dk1"/>
                          </a:solidFill>
                          <a:latin typeface="+mn-lt"/>
                          <a:ea typeface="+mn-ea"/>
                          <a:cs typeface="+mn-cs"/>
                        </a:rPr>
                        <a:t>0.11-</a:t>
                      </a:r>
                    </a:p>
                  </a:txBody>
                  <a:tcPr marL="9525" marR="9525" marT="9525" marB="0" anchor="ctr"/>
                </a:tc>
                <a:extLst>
                  <a:ext uri="{0D108BD9-81ED-4DB2-BD59-A6C34878D82A}">
                    <a16:rowId xmlns:a16="http://schemas.microsoft.com/office/drawing/2014/main" val="1973209575"/>
                  </a:ext>
                </a:extLst>
              </a:tr>
              <a:tr h="379495">
                <a:tc vMerge="1">
                  <a:txBody>
                    <a:bodyPr/>
                    <a:lstStyle/>
                    <a:p>
                      <a:pPr rtl="1"/>
                      <a:endParaRPr lang="he-IL" dirty="0"/>
                    </a:p>
                  </a:txBody>
                  <a:tcPr/>
                </a:tc>
                <a:tc>
                  <a:txBody>
                    <a:bodyPr/>
                    <a:lstStyle/>
                    <a:p>
                      <a:pPr algn="ctr" rtl="0"/>
                      <a:r>
                        <a:rPr lang="en-US" dirty="0"/>
                        <a:t>Uniform</a:t>
                      </a:r>
                      <a:endParaRPr lang="he-IL" dirty="0"/>
                    </a:p>
                  </a:txBody>
                  <a:tcPr anchor="ctr"/>
                </a:tc>
                <a:tc>
                  <a:txBody>
                    <a:bodyPr/>
                    <a:lstStyle/>
                    <a:p>
                      <a:pPr algn="ctr" fontAlgn="b"/>
                      <a:r>
                        <a:rPr lang="he-IL" sz="1800" kern="1200" dirty="0">
                          <a:solidFill>
                            <a:schemeClr val="dk1"/>
                          </a:solidFill>
                          <a:latin typeface="+mn-lt"/>
                          <a:ea typeface="+mn-ea"/>
                          <a:cs typeface="+mn-cs"/>
                        </a:rPr>
                        <a:t>3000</a:t>
                      </a:r>
                    </a:p>
                  </a:txBody>
                  <a:tcPr marL="9525" marR="9525" marT="9525" marB="0" anchor="ctr"/>
                </a:tc>
                <a:tc>
                  <a:txBody>
                    <a:bodyPr/>
                    <a:lstStyle/>
                    <a:p>
                      <a:pPr algn="ctr" fontAlgn="b"/>
                      <a:r>
                        <a:rPr lang="he-IL" sz="1800" kern="1200" dirty="0">
                          <a:solidFill>
                            <a:schemeClr val="dk1"/>
                          </a:solidFill>
                          <a:latin typeface="+mn-lt"/>
                          <a:ea typeface="+mn-ea"/>
                          <a:cs typeface="+mn-cs"/>
                        </a:rPr>
                        <a:t>1000</a:t>
                      </a:r>
                    </a:p>
                  </a:txBody>
                  <a:tcPr marL="9525" marR="9525" marT="9525" marB="0" anchor="ctr"/>
                </a:tc>
                <a:tc>
                  <a:txBody>
                    <a:bodyPr/>
                    <a:lstStyle/>
                    <a:p>
                      <a:pPr algn="ctr" rtl="0" fontAlgn="b"/>
                      <a:r>
                        <a:rPr lang="he-IL" sz="1800" kern="1200" dirty="0">
                          <a:solidFill>
                            <a:schemeClr val="dk1"/>
                          </a:solidFill>
                          <a:latin typeface="+mn-lt"/>
                          <a:ea typeface="+mn-ea"/>
                          <a:cs typeface="+mn-cs"/>
                        </a:rPr>
                        <a:t>0.48-</a:t>
                      </a:r>
                    </a:p>
                  </a:txBody>
                  <a:tcPr marL="9525" marR="9525" marT="9525" marB="0" anchor="ctr"/>
                </a:tc>
                <a:extLst>
                  <a:ext uri="{0D108BD9-81ED-4DB2-BD59-A6C34878D82A}">
                    <a16:rowId xmlns:a16="http://schemas.microsoft.com/office/drawing/2014/main" val="429877517"/>
                  </a:ext>
                </a:extLst>
              </a:tr>
              <a:tr h="379495">
                <a:tc vMerge="1">
                  <a:txBody>
                    <a:bodyPr/>
                    <a:lstStyle/>
                    <a:p>
                      <a:pPr algn="l" rtl="0"/>
                      <a:endParaRPr lang="he-IL" dirty="0"/>
                    </a:p>
                  </a:txBody>
                  <a:tcPr/>
                </a:tc>
                <a:tc>
                  <a:txBody>
                    <a:bodyPr/>
                    <a:lstStyle/>
                    <a:p>
                      <a:pPr algn="ctr" rtl="0"/>
                      <a:r>
                        <a:rPr lang="en-US" dirty="0"/>
                        <a:t>Gaussian</a:t>
                      </a:r>
                      <a:endParaRPr lang="he-IL" dirty="0"/>
                    </a:p>
                  </a:txBody>
                  <a:tcPr anchor="ctr"/>
                </a:tc>
                <a:tc>
                  <a:txBody>
                    <a:bodyPr/>
                    <a:lstStyle/>
                    <a:p>
                      <a:pPr algn="ctr" fontAlgn="b"/>
                      <a:r>
                        <a:rPr lang="he-IL" sz="1800" kern="1200" dirty="0">
                          <a:solidFill>
                            <a:schemeClr val="dk1"/>
                          </a:solidFill>
                          <a:latin typeface="+mn-lt"/>
                          <a:ea typeface="+mn-ea"/>
                          <a:cs typeface="+mn-cs"/>
                        </a:rPr>
                        <a:t>5000</a:t>
                      </a:r>
                    </a:p>
                  </a:txBody>
                  <a:tcPr marL="9525" marR="9525" marT="9525" marB="0" anchor="ctr"/>
                </a:tc>
                <a:tc>
                  <a:txBody>
                    <a:bodyPr/>
                    <a:lstStyle/>
                    <a:p>
                      <a:pPr algn="ctr" fontAlgn="b"/>
                      <a:r>
                        <a:rPr lang="he-IL" sz="1800" kern="1200">
                          <a:solidFill>
                            <a:schemeClr val="dk1"/>
                          </a:solidFill>
                          <a:latin typeface="+mn-lt"/>
                          <a:ea typeface="+mn-ea"/>
                          <a:cs typeface="+mn-cs"/>
                        </a:rPr>
                        <a:t>500</a:t>
                      </a:r>
                      <a:endParaRPr lang="he-IL" sz="1800" kern="1200" dirty="0">
                        <a:solidFill>
                          <a:schemeClr val="dk1"/>
                        </a:solidFill>
                        <a:latin typeface="+mn-lt"/>
                        <a:ea typeface="+mn-ea"/>
                        <a:cs typeface="+mn-cs"/>
                      </a:endParaRPr>
                    </a:p>
                  </a:txBody>
                  <a:tcPr marL="9525" marR="9525" marT="9525" marB="0" anchor="ctr"/>
                </a:tc>
                <a:tc>
                  <a:txBody>
                    <a:bodyPr/>
                    <a:lstStyle/>
                    <a:p>
                      <a:pPr algn="ctr" rtl="0" fontAlgn="b"/>
                      <a:r>
                        <a:rPr lang="he-IL" sz="1800" kern="1200" dirty="0">
                          <a:solidFill>
                            <a:schemeClr val="dk1"/>
                          </a:solidFill>
                          <a:latin typeface="+mn-lt"/>
                          <a:ea typeface="+mn-ea"/>
                          <a:cs typeface="+mn-cs"/>
                        </a:rPr>
                        <a:t>0.53-</a:t>
                      </a:r>
                    </a:p>
                  </a:txBody>
                  <a:tcPr marL="9525" marR="9525" marT="9525" marB="0" anchor="ctr"/>
                </a:tc>
                <a:extLst>
                  <a:ext uri="{0D108BD9-81ED-4DB2-BD59-A6C34878D82A}">
                    <a16:rowId xmlns:a16="http://schemas.microsoft.com/office/drawing/2014/main" val="3313721815"/>
                  </a:ext>
                </a:extLst>
              </a:tr>
              <a:tr h="379495">
                <a:tc rowSpan="4">
                  <a:txBody>
                    <a:bodyPr/>
                    <a:lstStyle/>
                    <a:p>
                      <a:pPr algn="ctr" rtl="0"/>
                      <a:r>
                        <a:rPr lang="en-US" dirty="0"/>
                        <a:t>Board 20x20</a:t>
                      </a:r>
                      <a:endParaRPr lang="he-IL" dirty="0"/>
                    </a:p>
                  </a:txBody>
                  <a:tcPr anchor="ctr"/>
                </a:tc>
                <a:tc>
                  <a:txBody>
                    <a:bodyPr/>
                    <a:lstStyle/>
                    <a:p>
                      <a:pPr algn="ctr" rtl="0"/>
                      <a:r>
                        <a:rPr lang="en-US" dirty="0"/>
                        <a:t>Single Action</a:t>
                      </a:r>
                      <a:endParaRPr lang="he-IL" dirty="0"/>
                    </a:p>
                  </a:txBody>
                  <a:tcPr anchor="ctr"/>
                </a:tc>
                <a:tc>
                  <a:txBody>
                    <a:bodyPr/>
                    <a:lstStyle/>
                    <a:p>
                      <a:pPr algn="ctr" fontAlgn="b"/>
                      <a:r>
                        <a:rPr lang="he-IL" sz="1800" kern="1200" dirty="0">
                          <a:solidFill>
                            <a:schemeClr val="dk1"/>
                          </a:solidFill>
                          <a:latin typeface="+mn-lt"/>
                          <a:ea typeface="+mn-ea"/>
                          <a:cs typeface="+mn-cs"/>
                        </a:rPr>
                        <a:t>5000</a:t>
                      </a:r>
                    </a:p>
                  </a:txBody>
                  <a:tcPr marL="9525" marR="9525" marT="9525" marB="0" anchor="ctr"/>
                </a:tc>
                <a:tc>
                  <a:txBody>
                    <a:bodyPr/>
                    <a:lstStyle/>
                    <a:p>
                      <a:pPr algn="ctr" fontAlgn="b"/>
                      <a:r>
                        <a:rPr lang="he-IL" sz="1800" kern="1200">
                          <a:solidFill>
                            <a:schemeClr val="dk1"/>
                          </a:solidFill>
                          <a:latin typeface="+mn-lt"/>
                          <a:ea typeface="+mn-ea"/>
                          <a:cs typeface="+mn-cs"/>
                        </a:rPr>
                        <a:t>500</a:t>
                      </a:r>
                      <a:endParaRPr lang="he-IL" sz="1800" kern="1200" dirty="0">
                        <a:solidFill>
                          <a:schemeClr val="dk1"/>
                        </a:solidFill>
                        <a:latin typeface="+mn-lt"/>
                        <a:ea typeface="+mn-ea"/>
                        <a:cs typeface="+mn-cs"/>
                      </a:endParaRPr>
                    </a:p>
                  </a:txBody>
                  <a:tcPr marL="9525" marR="9525" marT="9525" marB="0" anchor="ctr"/>
                </a:tc>
                <a:tc>
                  <a:txBody>
                    <a:bodyPr/>
                    <a:lstStyle/>
                    <a:p>
                      <a:pPr algn="ctr" rtl="0" fontAlgn="b"/>
                      <a:r>
                        <a:rPr lang="he-IL" sz="1800" kern="1200" dirty="0">
                          <a:solidFill>
                            <a:schemeClr val="dk1"/>
                          </a:solidFill>
                          <a:latin typeface="+mn-lt"/>
                          <a:ea typeface="+mn-ea"/>
                          <a:cs typeface="+mn-cs"/>
                        </a:rPr>
                        <a:t>0.08-</a:t>
                      </a:r>
                    </a:p>
                  </a:txBody>
                  <a:tcPr marL="9525" marR="9525" marT="9525" marB="0" anchor="ctr"/>
                </a:tc>
                <a:extLst>
                  <a:ext uri="{0D108BD9-81ED-4DB2-BD59-A6C34878D82A}">
                    <a16:rowId xmlns:a16="http://schemas.microsoft.com/office/drawing/2014/main" val="751055345"/>
                  </a:ext>
                </a:extLst>
              </a:tr>
              <a:tr h="379495">
                <a:tc vMerge="1">
                  <a:txBody>
                    <a:bodyPr/>
                    <a:lstStyle/>
                    <a:p>
                      <a:pPr algn="l" rtl="0"/>
                      <a:endParaRPr lang="he-IL" dirty="0"/>
                    </a:p>
                  </a:txBody>
                  <a:tcPr/>
                </a:tc>
                <a:tc>
                  <a:txBody>
                    <a:bodyPr/>
                    <a:lstStyle/>
                    <a:p>
                      <a:pPr algn="ctr" rtl="0"/>
                      <a:r>
                        <a:rPr lang="en-US" dirty="0"/>
                        <a:t>Double Action</a:t>
                      </a:r>
                      <a:endParaRPr lang="he-IL" dirty="0"/>
                    </a:p>
                  </a:txBody>
                  <a:tcPr anchor="ctr"/>
                </a:tc>
                <a:tc>
                  <a:txBody>
                    <a:bodyPr/>
                    <a:lstStyle/>
                    <a:p>
                      <a:pPr algn="ctr" fontAlgn="b"/>
                      <a:r>
                        <a:rPr lang="he-IL" sz="1800" kern="1200" dirty="0">
                          <a:solidFill>
                            <a:schemeClr val="dk1"/>
                          </a:solidFill>
                          <a:latin typeface="+mn-lt"/>
                          <a:ea typeface="+mn-ea"/>
                          <a:cs typeface="+mn-cs"/>
                        </a:rPr>
                        <a:t>4000</a:t>
                      </a:r>
                    </a:p>
                  </a:txBody>
                  <a:tcPr marL="9525" marR="9525" marT="9525" marB="0" anchor="ctr"/>
                </a:tc>
                <a:tc>
                  <a:txBody>
                    <a:bodyPr/>
                    <a:lstStyle/>
                    <a:p>
                      <a:pPr algn="ctr" fontAlgn="b"/>
                      <a:r>
                        <a:rPr lang="he-IL" sz="1800" kern="1200" dirty="0">
                          <a:solidFill>
                            <a:schemeClr val="dk1"/>
                          </a:solidFill>
                          <a:latin typeface="+mn-lt"/>
                          <a:ea typeface="+mn-ea"/>
                          <a:cs typeface="+mn-cs"/>
                        </a:rPr>
                        <a:t>750</a:t>
                      </a:r>
                    </a:p>
                  </a:txBody>
                  <a:tcPr marL="9525" marR="9525" marT="9525" marB="0" anchor="ctr"/>
                </a:tc>
                <a:tc>
                  <a:txBody>
                    <a:bodyPr/>
                    <a:lstStyle/>
                    <a:p>
                      <a:pPr algn="ctr" rtl="0" fontAlgn="b"/>
                      <a:r>
                        <a:rPr lang="he-IL" sz="1800" kern="1200" dirty="0">
                          <a:solidFill>
                            <a:schemeClr val="dk1"/>
                          </a:solidFill>
                          <a:latin typeface="+mn-lt"/>
                          <a:ea typeface="+mn-ea"/>
                          <a:cs typeface="+mn-cs"/>
                        </a:rPr>
                        <a:t>0.04-</a:t>
                      </a:r>
                    </a:p>
                  </a:txBody>
                  <a:tcPr marL="9525" marR="9525" marT="9525" marB="0" anchor="ctr"/>
                </a:tc>
                <a:extLst>
                  <a:ext uri="{0D108BD9-81ED-4DB2-BD59-A6C34878D82A}">
                    <a16:rowId xmlns:a16="http://schemas.microsoft.com/office/drawing/2014/main" val="2791010559"/>
                  </a:ext>
                </a:extLst>
              </a:tr>
              <a:tr h="379495">
                <a:tc vMerge="1">
                  <a:txBody>
                    <a:bodyPr/>
                    <a:lstStyle/>
                    <a:p>
                      <a:pPr rtl="1"/>
                      <a:endParaRPr lang="he-IL" dirty="0"/>
                    </a:p>
                  </a:txBody>
                  <a:tcPr/>
                </a:tc>
                <a:tc>
                  <a:txBody>
                    <a:bodyPr/>
                    <a:lstStyle/>
                    <a:p>
                      <a:pPr algn="ctr" rtl="0"/>
                      <a:r>
                        <a:rPr lang="en-US" dirty="0">
                          <a:solidFill>
                            <a:srgbClr val="C00000"/>
                          </a:solidFill>
                        </a:rPr>
                        <a:t>Uniform</a:t>
                      </a:r>
                      <a:endParaRPr lang="he-IL" dirty="0">
                        <a:solidFill>
                          <a:srgbClr val="C00000"/>
                        </a:solidFill>
                      </a:endParaRPr>
                    </a:p>
                  </a:txBody>
                  <a:tcPr anchor="ctr"/>
                </a:tc>
                <a:tc>
                  <a:txBody>
                    <a:bodyPr/>
                    <a:lstStyle/>
                    <a:p>
                      <a:pPr algn="ctr" fontAlgn="b"/>
                      <a:r>
                        <a:rPr lang="he-IL" sz="1800" kern="1200">
                          <a:solidFill>
                            <a:srgbClr val="C00000"/>
                          </a:solidFill>
                          <a:latin typeface="+mn-lt"/>
                          <a:ea typeface="+mn-ea"/>
                          <a:cs typeface="+mn-cs"/>
                        </a:rPr>
                        <a:t>5000</a:t>
                      </a:r>
                    </a:p>
                  </a:txBody>
                  <a:tcPr marL="9525" marR="9525" marT="9525" marB="0" anchor="ctr"/>
                </a:tc>
                <a:tc>
                  <a:txBody>
                    <a:bodyPr/>
                    <a:lstStyle/>
                    <a:p>
                      <a:pPr algn="ctr" fontAlgn="b"/>
                      <a:r>
                        <a:rPr lang="he-IL" sz="1800" kern="1200" dirty="0">
                          <a:solidFill>
                            <a:srgbClr val="C00000"/>
                          </a:solidFill>
                          <a:latin typeface="+mn-lt"/>
                          <a:ea typeface="+mn-ea"/>
                          <a:cs typeface="+mn-cs"/>
                        </a:rPr>
                        <a:t>1000</a:t>
                      </a:r>
                    </a:p>
                  </a:txBody>
                  <a:tcPr marL="9525" marR="9525" marT="9525" marB="0" anchor="ctr"/>
                </a:tc>
                <a:tc>
                  <a:txBody>
                    <a:bodyPr/>
                    <a:lstStyle/>
                    <a:p>
                      <a:pPr algn="ctr" rtl="0" fontAlgn="b"/>
                      <a:r>
                        <a:rPr lang="he-IL" sz="1800" kern="1200" dirty="0">
                          <a:solidFill>
                            <a:srgbClr val="C00000"/>
                          </a:solidFill>
                          <a:latin typeface="+mn-lt"/>
                          <a:ea typeface="+mn-ea"/>
                          <a:cs typeface="+mn-cs"/>
                        </a:rPr>
                        <a:t>14.99-</a:t>
                      </a:r>
                    </a:p>
                  </a:txBody>
                  <a:tcPr marL="9525" marR="9525" marT="9525" marB="0" anchor="ctr"/>
                </a:tc>
                <a:extLst>
                  <a:ext uri="{0D108BD9-81ED-4DB2-BD59-A6C34878D82A}">
                    <a16:rowId xmlns:a16="http://schemas.microsoft.com/office/drawing/2014/main" val="1290667002"/>
                  </a:ext>
                </a:extLst>
              </a:tr>
              <a:tr h="379495">
                <a:tc vMerge="1">
                  <a:txBody>
                    <a:bodyPr/>
                    <a:lstStyle/>
                    <a:p>
                      <a:pPr algn="l" rtl="0"/>
                      <a:endParaRPr lang="he-IL" dirty="0"/>
                    </a:p>
                  </a:txBody>
                  <a:tcPr/>
                </a:tc>
                <a:tc>
                  <a:txBody>
                    <a:bodyPr/>
                    <a:lstStyle/>
                    <a:p>
                      <a:pPr algn="ctr" rtl="0"/>
                      <a:r>
                        <a:rPr lang="en-US" dirty="0">
                          <a:solidFill>
                            <a:srgbClr val="C00000"/>
                          </a:solidFill>
                        </a:rPr>
                        <a:t>Gaussian</a:t>
                      </a:r>
                      <a:endParaRPr lang="he-IL" dirty="0">
                        <a:solidFill>
                          <a:srgbClr val="C00000"/>
                        </a:solidFill>
                      </a:endParaRPr>
                    </a:p>
                  </a:txBody>
                  <a:tcPr anchor="ctr"/>
                </a:tc>
                <a:tc>
                  <a:txBody>
                    <a:bodyPr/>
                    <a:lstStyle/>
                    <a:p>
                      <a:pPr algn="ctr" fontAlgn="b"/>
                      <a:r>
                        <a:rPr lang="he-IL" sz="1800" kern="1200">
                          <a:solidFill>
                            <a:srgbClr val="C00000"/>
                          </a:solidFill>
                          <a:latin typeface="+mn-lt"/>
                          <a:ea typeface="+mn-ea"/>
                          <a:cs typeface="+mn-cs"/>
                        </a:rPr>
                        <a:t>3000</a:t>
                      </a:r>
                    </a:p>
                  </a:txBody>
                  <a:tcPr marL="9525" marR="9525" marT="9525" marB="0" anchor="ctr"/>
                </a:tc>
                <a:tc>
                  <a:txBody>
                    <a:bodyPr/>
                    <a:lstStyle/>
                    <a:p>
                      <a:pPr algn="ctr" fontAlgn="b"/>
                      <a:r>
                        <a:rPr lang="he-IL" sz="1800" kern="1200" dirty="0">
                          <a:solidFill>
                            <a:srgbClr val="C00000"/>
                          </a:solidFill>
                          <a:latin typeface="+mn-lt"/>
                          <a:ea typeface="+mn-ea"/>
                          <a:cs typeface="+mn-cs"/>
                        </a:rPr>
                        <a:t>1000</a:t>
                      </a:r>
                    </a:p>
                  </a:txBody>
                  <a:tcPr marL="9525" marR="9525" marT="9525" marB="0" anchor="ctr"/>
                </a:tc>
                <a:tc>
                  <a:txBody>
                    <a:bodyPr/>
                    <a:lstStyle/>
                    <a:p>
                      <a:pPr algn="ctr" rtl="0" fontAlgn="b"/>
                      <a:r>
                        <a:rPr lang="he-IL" sz="1800" kern="1200" dirty="0">
                          <a:solidFill>
                            <a:srgbClr val="C00000"/>
                          </a:solidFill>
                          <a:latin typeface="+mn-lt"/>
                          <a:ea typeface="+mn-ea"/>
                          <a:cs typeface="+mn-cs"/>
                        </a:rPr>
                        <a:t>11.94-</a:t>
                      </a:r>
                    </a:p>
                  </a:txBody>
                  <a:tcPr marL="9525" marR="9525" marT="9525" marB="0" anchor="ctr"/>
                </a:tc>
                <a:extLst>
                  <a:ext uri="{0D108BD9-81ED-4DB2-BD59-A6C34878D82A}">
                    <a16:rowId xmlns:a16="http://schemas.microsoft.com/office/drawing/2014/main" val="1505586377"/>
                  </a:ext>
                </a:extLst>
              </a:tr>
              <a:tr h="379495">
                <a:tc rowSpan="4">
                  <a:txBody>
                    <a:bodyPr/>
                    <a:lstStyle/>
                    <a:p>
                      <a:pPr algn="ctr" rtl="0"/>
                      <a:r>
                        <a:rPr lang="en-US" dirty="0"/>
                        <a:t>Board 30x30</a:t>
                      </a:r>
                      <a:endParaRPr lang="he-IL" dirty="0"/>
                    </a:p>
                  </a:txBody>
                  <a:tcPr anchor="ctr"/>
                </a:tc>
                <a:tc>
                  <a:txBody>
                    <a:bodyPr/>
                    <a:lstStyle/>
                    <a:p>
                      <a:pPr algn="ctr" rtl="0"/>
                      <a:r>
                        <a:rPr lang="en-US" dirty="0"/>
                        <a:t>Single Action</a:t>
                      </a:r>
                      <a:endParaRPr lang="he-IL" dirty="0"/>
                    </a:p>
                  </a:txBody>
                  <a:tcPr anchor="ctr"/>
                </a:tc>
                <a:tc>
                  <a:txBody>
                    <a:bodyPr/>
                    <a:lstStyle/>
                    <a:p>
                      <a:pPr algn="ctr" fontAlgn="b"/>
                      <a:r>
                        <a:rPr lang="he-IL" sz="1800" kern="1200">
                          <a:solidFill>
                            <a:schemeClr val="dk1"/>
                          </a:solidFill>
                          <a:latin typeface="+mn-lt"/>
                          <a:ea typeface="+mn-ea"/>
                          <a:cs typeface="+mn-cs"/>
                        </a:rPr>
                        <a:t>3000</a:t>
                      </a:r>
                    </a:p>
                  </a:txBody>
                  <a:tcPr marL="9525" marR="9525" marT="9525" marB="0" anchor="ctr"/>
                </a:tc>
                <a:tc>
                  <a:txBody>
                    <a:bodyPr/>
                    <a:lstStyle/>
                    <a:p>
                      <a:pPr algn="ctr" fontAlgn="b"/>
                      <a:r>
                        <a:rPr lang="he-IL" sz="1800" kern="1200" dirty="0">
                          <a:solidFill>
                            <a:schemeClr val="dk1"/>
                          </a:solidFill>
                          <a:latin typeface="+mn-lt"/>
                          <a:ea typeface="+mn-ea"/>
                          <a:cs typeface="+mn-cs"/>
                        </a:rPr>
                        <a:t>500</a:t>
                      </a:r>
                    </a:p>
                  </a:txBody>
                  <a:tcPr marL="9525" marR="9525" marT="9525" marB="0" anchor="ctr"/>
                </a:tc>
                <a:tc>
                  <a:txBody>
                    <a:bodyPr/>
                    <a:lstStyle/>
                    <a:p>
                      <a:pPr algn="ctr" rtl="0" fontAlgn="b"/>
                      <a:r>
                        <a:rPr lang="he-IL" sz="1800" kern="1200" dirty="0">
                          <a:solidFill>
                            <a:schemeClr val="dk1"/>
                          </a:solidFill>
                          <a:latin typeface="+mn-lt"/>
                          <a:ea typeface="+mn-ea"/>
                          <a:cs typeface="+mn-cs"/>
                        </a:rPr>
                        <a:t>0.06-</a:t>
                      </a:r>
                    </a:p>
                  </a:txBody>
                  <a:tcPr marL="9525" marR="9525" marT="9525" marB="0" anchor="ctr"/>
                </a:tc>
                <a:extLst>
                  <a:ext uri="{0D108BD9-81ED-4DB2-BD59-A6C34878D82A}">
                    <a16:rowId xmlns:a16="http://schemas.microsoft.com/office/drawing/2014/main" val="3946476614"/>
                  </a:ext>
                </a:extLst>
              </a:tr>
              <a:tr h="379495">
                <a:tc vMerge="1">
                  <a:txBody>
                    <a:bodyPr/>
                    <a:lstStyle/>
                    <a:p>
                      <a:pPr algn="l" rtl="0"/>
                      <a:endParaRPr lang="he-IL" dirty="0"/>
                    </a:p>
                  </a:txBody>
                  <a:tcPr/>
                </a:tc>
                <a:tc>
                  <a:txBody>
                    <a:bodyPr/>
                    <a:lstStyle/>
                    <a:p>
                      <a:pPr algn="ctr" rtl="0"/>
                      <a:r>
                        <a:rPr lang="en-US" dirty="0"/>
                        <a:t>Double Action</a:t>
                      </a:r>
                      <a:endParaRPr lang="he-IL" dirty="0"/>
                    </a:p>
                  </a:txBody>
                  <a:tcPr anchor="ctr"/>
                </a:tc>
                <a:tc>
                  <a:txBody>
                    <a:bodyPr/>
                    <a:lstStyle/>
                    <a:p>
                      <a:pPr algn="ctr" fontAlgn="b"/>
                      <a:r>
                        <a:rPr lang="he-IL" sz="1800" kern="1200">
                          <a:solidFill>
                            <a:schemeClr val="dk1"/>
                          </a:solidFill>
                          <a:latin typeface="+mn-lt"/>
                          <a:ea typeface="+mn-ea"/>
                          <a:cs typeface="+mn-cs"/>
                        </a:rPr>
                        <a:t>5000</a:t>
                      </a:r>
                    </a:p>
                  </a:txBody>
                  <a:tcPr marL="9525" marR="9525" marT="9525" marB="0" anchor="ctr"/>
                </a:tc>
                <a:tc>
                  <a:txBody>
                    <a:bodyPr/>
                    <a:lstStyle/>
                    <a:p>
                      <a:pPr algn="ctr" fontAlgn="b"/>
                      <a:r>
                        <a:rPr lang="he-IL" sz="1800" kern="1200">
                          <a:solidFill>
                            <a:schemeClr val="dk1"/>
                          </a:solidFill>
                          <a:latin typeface="+mn-lt"/>
                          <a:ea typeface="+mn-ea"/>
                          <a:cs typeface="+mn-cs"/>
                        </a:rPr>
                        <a:t>1000</a:t>
                      </a:r>
                    </a:p>
                  </a:txBody>
                  <a:tcPr marL="9525" marR="9525" marT="9525" marB="0" anchor="ctr"/>
                </a:tc>
                <a:tc>
                  <a:txBody>
                    <a:bodyPr/>
                    <a:lstStyle/>
                    <a:p>
                      <a:pPr algn="ctr" rtl="0" fontAlgn="b"/>
                      <a:r>
                        <a:rPr lang="he-IL" sz="1800" kern="1200" dirty="0">
                          <a:solidFill>
                            <a:schemeClr val="dk1"/>
                          </a:solidFill>
                          <a:latin typeface="+mn-lt"/>
                          <a:ea typeface="+mn-ea"/>
                          <a:cs typeface="+mn-cs"/>
                        </a:rPr>
                        <a:t>0.2-</a:t>
                      </a:r>
                    </a:p>
                  </a:txBody>
                  <a:tcPr marL="9525" marR="9525" marT="9525" marB="0" anchor="ctr"/>
                </a:tc>
                <a:extLst>
                  <a:ext uri="{0D108BD9-81ED-4DB2-BD59-A6C34878D82A}">
                    <a16:rowId xmlns:a16="http://schemas.microsoft.com/office/drawing/2014/main" val="2878283284"/>
                  </a:ext>
                </a:extLst>
              </a:tr>
              <a:tr h="379495">
                <a:tc vMerge="1">
                  <a:txBody>
                    <a:bodyPr/>
                    <a:lstStyle/>
                    <a:p>
                      <a:pPr rtl="1"/>
                      <a:endParaRPr lang="he-IL" dirty="0"/>
                    </a:p>
                  </a:txBody>
                  <a:tcPr/>
                </a:tc>
                <a:tc>
                  <a:txBody>
                    <a:bodyPr/>
                    <a:lstStyle/>
                    <a:p>
                      <a:pPr algn="ctr" rtl="0"/>
                      <a:r>
                        <a:rPr lang="en-US" dirty="0">
                          <a:solidFill>
                            <a:srgbClr val="C00000"/>
                          </a:solidFill>
                        </a:rPr>
                        <a:t>Uniform</a:t>
                      </a:r>
                      <a:endParaRPr lang="he-IL" dirty="0">
                        <a:solidFill>
                          <a:srgbClr val="C00000"/>
                        </a:solidFill>
                      </a:endParaRPr>
                    </a:p>
                  </a:txBody>
                  <a:tcPr anchor="ctr"/>
                </a:tc>
                <a:tc>
                  <a:txBody>
                    <a:bodyPr/>
                    <a:lstStyle/>
                    <a:p>
                      <a:pPr algn="ctr" fontAlgn="b"/>
                      <a:r>
                        <a:rPr lang="he-IL" sz="1800" kern="1200">
                          <a:solidFill>
                            <a:srgbClr val="C00000"/>
                          </a:solidFill>
                          <a:latin typeface="+mn-lt"/>
                          <a:ea typeface="+mn-ea"/>
                          <a:cs typeface="+mn-cs"/>
                        </a:rPr>
                        <a:t>5000</a:t>
                      </a:r>
                    </a:p>
                  </a:txBody>
                  <a:tcPr marL="9525" marR="9525" marT="9525" marB="0" anchor="ctr"/>
                </a:tc>
                <a:tc>
                  <a:txBody>
                    <a:bodyPr/>
                    <a:lstStyle/>
                    <a:p>
                      <a:pPr algn="ctr" fontAlgn="b"/>
                      <a:r>
                        <a:rPr lang="he-IL" sz="1800" kern="1200">
                          <a:solidFill>
                            <a:srgbClr val="C00000"/>
                          </a:solidFill>
                          <a:latin typeface="+mn-lt"/>
                          <a:ea typeface="+mn-ea"/>
                          <a:cs typeface="+mn-cs"/>
                        </a:rPr>
                        <a:t>1000</a:t>
                      </a:r>
                    </a:p>
                  </a:txBody>
                  <a:tcPr marL="9525" marR="9525" marT="9525" marB="0" anchor="ctr"/>
                </a:tc>
                <a:tc>
                  <a:txBody>
                    <a:bodyPr/>
                    <a:lstStyle/>
                    <a:p>
                      <a:pPr algn="ctr" rtl="0" fontAlgn="b"/>
                      <a:r>
                        <a:rPr lang="he-IL" sz="1800" kern="1200" dirty="0">
                          <a:solidFill>
                            <a:srgbClr val="C00000"/>
                          </a:solidFill>
                          <a:latin typeface="+mn-lt"/>
                          <a:ea typeface="+mn-ea"/>
                          <a:cs typeface="+mn-cs"/>
                        </a:rPr>
                        <a:t>18.11-</a:t>
                      </a:r>
                    </a:p>
                  </a:txBody>
                  <a:tcPr marL="9525" marR="9525" marT="9525" marB="0" anchor="ctr"/>
                </a:tc>
                <a:extLst>
                  <a:ext uri="{0D108BD9-81ED-4DB2-BD59-A6C34878D82A}">
                    <a16:rowId xmlns:a16="http://schemas.microsoft.com/office/drawing/2014/main" val="3303132329"/>
                  </a:ext>
                </a:extLst>
              </a:tr>
              <a:tr h="379495">
                <a:tc vMerge="1">
                  <a:txBody>
                    <a:bodyPr/>
                    <a:lstStyle/>
                    <a:p>
                      <a:pPr algn="l" rtl="0"/>
                      <a:endParaRPr lang="he-IL" dirty="0"/>
                    </a:p>
                  </a:txBody>
                  <a:tcPr/>
                </a:tc>
                <a:tc>
                  <a:txBody>
                    <a:bodyPr/>
                    <a:lstStyle/>
                    <a:p>
                      <a:pPr algn="ctr" rtl="0"/>
                      <a:r>
                        <a:rPr lang="en-US" dirty="0">
                          <a:solidFill>
                            <a:srgbClr val="C00000"/>
                          </a:solidFill>
                        </a:rPr>
                        <a:t>Gaussian</a:t>
                      </a:r>
                      <a:endParaRPr lang="he-IL" dirty="0">
                        <a:solidFill>
                          <a:srgbClr val="C00000"/>
                        </a:solidFill>
                      </a:endParaRPr>
                    </a:p>
                  </a:txBody>
                  <a:tcPr anchor="ctr"/>
                </a:tc>
                <a:tc>
                  <a:txBody>
                    <a:bodyPr/>
                    <a:lstStyle/>
                    <a:p>
                      <a:pPr algn="ctr" fontAlgn="b"/>
                      <a:r>
                        <a:rPr lang="he-IL" sz="1800" kern="1200">
                          <a:solidFill>
                            <a:srgbClr val="C00000"/>
                          </a:solidFill>
                          <a:latin typeface="+mn-lt"/>
                          <a:ea typeface="+mn-ea"/>
                          <a:cs typeface="+mn-cs"/>
                        </a:rPr>
                        <a:t>3000</a:t>
                      </a:r>
                    </a:p>
                  </a:txBody>
                  <a:tcPr marL="9525" marR="9525" marT="9525" marB="0" anchor="ctr"/>
                </a:tc>
                <a:tc>
                  <a:txBody>
                    <a:bodyPr/>
                    <a:lstStyle/>
                    <a:p>
                      <a:pPr algn="ctr" fontAlgn="b"/>
                      <a:r>
                        <a:rPr lang="he-IL" sz="1800" kern="1200">
                          <a:solidFill>
                            <a:srgbClr val="C00000"/>
                          </a:solidFill>
                          <a:latin typeface="+mn-lt"/>
                          <a:ea typeface="+mn-ea"/>
                          <a:cs typeface="+mn-cs"/>
                        </a:rPr>
                        <a:t>750</a:t>
                      </a:r>
                    </a:p>
                  </a:txBody>
                  <a:tcPr marL="9525" marR="9525" marT="9525" marB="0" anchor="ctr"/>
                </a:tc>
                <a:tc>
                  <a:txBody>
                    <a:bodyPr/>
                    <a:lstStyle/>
                    <a:p>
                      <a:pPr algn="ctr" rtl="0" fontAlgn="b"/>
                      <a:r>
                        <a:rPr lang="he-IL" sz="1800" kern="1200" dirty="0">
                          <a:solidFill>
                            <a:srgbClr val="C00000"/>
                          </a:solidFill>
                          <a:latin typeface="+mn-lt"/>
                          <a:ea typeface="+mn-ea"/>
                          <a:cs typeface="+mn-cs"/>
                        </a:rPr>
                        <a:t>17.57-</a:t>
                      </a:r>
                    </a:p>
                  </a:txBody>
                  <a:tcPr marL="9525" marR="9525" marT="9525" marB="0" anchor="ctr"/>
                </a:tc>
                <a:extLst>
                  <a:ext uri="{0D108BD9-81ED-4DB2-BD59-A6C34878D82A}">
                    <a16:rowId xmlns:a16="http://schemas.microsoft.com/office/drawing/2014/main" val="1520058494"/>
                  </a:ext>
                </a:extLst>
              </a:tr>
            </a:tbl>
          </a:graphicData>
        </a:graphic>
      </p:graphicFrame>
    </p:spTree>
    <p:extLst>
      <p:ext uri="{BB962C8B-B14F-4D97-AF65-F5344CB8AC3E}">
        <p14:creationId xmlns:p14="http://schemas.microsoft.com/office/powerpoint/2010/main" val="1923056661"/>
      </p:ext>
    </p:extLst>
  </p:cSld>
  <p:clrMapOvr>
    <a:overrideClrMapping bg1="dk1" tx1="lt1" bg2="dk2" tx2="lt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F808C5E6-3BD8-4359-9462-AB0FE89817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3999" y="0"/>
            <a:ext cx="9144001" cy="6858000"/>
          </a:xfrm>
          <a:prstGeom prst="rect">
            <a:avLst/>
          </a:prstGeom>
        </p:spPr>
      </p:pic>
    </p:spTree>
    <p:extLst>
      <p:ext uri="{BB962C8B-B14F-4D97-AF65-F5344CB8AC3E}">
        <p14:creationId xmlns:p14="http://schemas.microsoft.com/office/powerpoint/2010/main" val="2809878388"/>
      </p:ext>
    </p:extLst>
  </p:cSld>
  <p:clrMapOvr>
    <a:overrideClrMapping bg1="dk1" tx1="lt1" bg2="dk2" tx2="lt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2D8FF-1B35-4844-9387-0644AD970306}"/>
              </a:ext>
            </a:extLst>
          </p:cNvPr>
          <p:cNvSpPr>
            <a:spLocks noGrp="1"/>
          </p:cNvSpPr>
          <p:nvPr>
            <p:ph type="title"/>
          </p:nvPr>
        </p:nvSpPr>
        <p:spPr/>
        <p:txBody>
          <a:bodyPr/>
          <a:lstStyle/>
          <a:p>
            <a:r>
              <a:rPr lang="en-US" dirty="0"/>
              <a:t>What’s next?</a:t>
            </a:r>
            <a:endParaRPr lang="he-IL" dirty="0"/>
          </a:p>
        </p:txBody>
      </p:sp>
      <p:sp>
        <p:nvSpPr>
          <p:cNvPr id="3" name="Content Placeholder 2">
            <a:extLst>
              <a:ext uri="{FF2B5EF4-FFF2-40B4-BE49-F238E27FC236}">
                <a16:creationId xmlns:a16="http://schemas.microsoft.com/office/drawing/2014/main" id="{7F56F910-2562-4DB5-A349-442EDEAAFA56}"/>
              </a:ext>
            </a:extLst>
          </p:cNvPr>
          <p:cNvSpPr>
            <a:spLocks noGrp="1"/>
          </p:cNvSpPr>
          <p:nvPr>
            <p:ph idx="1"/>
          </p:nvPr>
        </p:nvSpPr>
        <p:spPr>
          <a:xfrm>
            <a:off x="1141413" y="2097088"/>
            <a:ext cx="9905999" cy="3989995"/>
          </a:xfrm>
        </p:spPr>
        <p:txBody>
          <a:bodyPr>
            <a:normAutofit/>
          </a:bodyPr>
          <a:lstStyle/>
          <a:p>
            <a:pPr algn="l" rtl="0"/>
            <a:r>
              <a:rPr lang="en-US" dirty="0"/>
              <a:t>Implement the following algorithms:</a:t>
            </a:r>
          </a:p>
          <a:p>
            <a:pPr lvl="1" algn="l" rtl="0"/>
            <a:r>
              <a:rPr lang="en-US" dirty="0"/>
              <a:t>Monte-Carlo-Tree-Search</a:t>
            </a:r>
          </a:p>
          <a:p>
            <a:pPr lvl="1" algn="l" rtl="0"/>
            <a:r>
              <a:rPr lang="en-US" dirty="0"/>
              <a:t>Alpha-Zero</a:t>
            </a:r>
          </a:p>
          <a:p>
            <a:pPr algn="l" rtl="0"/>
            <a:r>
              <a:rPr lang="en-US" dirty="0"/>
              <a:t>Evaluate the above algorithms, as Learning Agents competing the Simple Agents</a:t>
            </a:r>
          </a:p>
          <a:p>
            <a:pPr algn="l" rtl="0"/>
            <a:r>
              <a:rPr lang="en-US" dirty="0"/>
              <a:t>Compete all Learning Agents with each other</a:t>
            </a:r>
          </a:p>
          <a:p>
            <a:pPr lvl="1" algn="l" rtl="0"/>
            <a:r>
              <a:rPr lang="en-US" dirty="0"/>
              <a:t>With best configurations from last stage</a:t>
            </a:r>
          </a:p>
        </p:txBody>
      </p:sp>
    </p:spTree>
    <p:extLst>
      <p:ext uri="{BB962C8B-B14F-4D97-AF65-F5344CB8AC3E}">
        <p14:creationId xmlns:p14="http://schemas.microsoft.com/office/powerpoint/2010/main" val="4283518425"/>
      </p:ext>
    </p:extLst>
  </p:cSld>
  <p:clrMapOvr>
    <a:overrideClrMapping bg1="dk1" tx1="lt1" bg2="dk2" tx2="lt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7BC901-2B4D-472B-AA6D-8559BE5287CE}"/>
              </a:ext>
            </a:extLst>
          </p:cNvPr>
          <p:cNvSpPr>
            <a:spLocks noGrp="1"/>
          </p:cNvSpPr>
          <p:nvPr>
            <p:ph idx="1"/>
          </p:nvPr>
        </p:nvSpPr>
        <p:spPr>
          <a:xfrm>
            <a:off x="1143000" y="1219199"/>
            <a:ext cx="9905999" cy="3541714"/>
          </a:xfrm>
        </p:spPr>
        <p:txBody>
          <a:bodyPr>
            <a:normAutofit/>
          </a:bodyPr>
          <a:lstStyle/>
          <a:p>
            <a:pPr marL="0" indent="0" algn="ctr" rtl="0">
              <a:buNone/>
            </a:pPr>
            <a:r>
              <a:rPr lang="en-US" sz="6000" dirty="0"/>
              <a:t>Thanks!</a:t>
            </a:r>
          </a:p>
          <a:p>
            <a:pPr marL="0" indent="0" algn="ctr" rtl="0">
              <a:buNone/>
            </a:pPr>
            <a:r>
              <a:rPr lang="en-US" sz="6000" dirty="0"/>
              <a:t>Any Questions?</a:t>
            </a:r>
            <a:endParaRPr lang="he-IL" sz="6000" dirty="0"/>
          </a:p>
        </p:txBody>
      </p:sp>
      <p:pic>
        <p:nvPicPr>
          <p:cNvPr id="5" name="Picture 4">
            <a:extLst>
              <a:ext uri="{FF2B5EF4-FFF2-40B4-BE49-F238E27FC236}">
                <a16:creationId xmlns:a16="http://schemas.microsoft.com/office/drawing/2014/main" id="{70919A8F-6D08-467A-82B9-5839F88F00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15299" y="3867944"/>
            <a:ext cx="2933700" cy="2933700"/>
          </a:xfrm>
          <a:prstGeom prst="rect">
            <a:avLst/>
          </a:prstGeom>
        </p:spPr>
      </p:pic>
    </p:spTree>
    <p:extLst>
      <p:ext uri="{BB962C8B-B14F-4D97-AF65-F5344CB8AC3E}">
        <p14:creationId xmlns:p14="http://schemas.microsoft.com/office/powerpoint/2010/main" val="326869028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575B3-2756-4B94-B335-7545BFC190EE}"/>
              </a:ext>
            </a:extLst>
          </p:cNvPr>
          <p:cNvSpPr>
            <a:spLocks noGrp="1"/>
          </p:cNvSpPr>
          <p:nvPr>
            <p:ph type="title"/>
          </p:nvPr>
        </p:nvSpPr>
        <p:spPr>
          <a:xfrm>
            <a:off x="994764" y="662459"/>
            <a:ext cx="9905998" cy="1478570"/>
          </a:xfrm>
        </p:spPr>
        <p:txBody>
          <a:bodyPr/>
          <a:lstStyle/>
          <a:p>
            <a:r>
              <a:rPr lang="en-US" dirty="0"/>
              <a:t>Environment characteristics</a:t>
            </a:r>
            <a:endParaRPr lang="he-IL"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016B9FD-41A1-432E-A494-37C9A81A24FE}"/>
                  </a:ext>
                </a:extLst>
              </p:cNvPr>
              <p:cNvSpPr>
                <a:spLocks noGrp="1"/>
              </p:cNvSpPr>
              <p:nvPr>
                <p:ph idx="1"/>
              </p:nvPr>
            </p:nvSpPr>
            <p:spPr>
              <a:xfrm>
                <a:off x="720787" y="2187764"/>
                <a:ext cx="10179975" cy="4154042"/>
              </a:xfrm>
            </p:spPr>
            <p:txBody>
              <a:bodyPr>
                <a:normAutofit fontScale="92500" lnSpcReduction="10000"/>
              </a:bodyPr>
              <a:lstStyle/>
              <a:p>
                <a:pPr algn="l" rtl="0"/>
                <a:r>
                  <a:rPr lang="en-US" dirty="0"/>
                  <a:t>Reward function</a:t>
                </a:r>
              </a:p>
              <a:p>
                <a:pPr lvl="1" algn="l" rtl="0"/>
                <a:r>
                  <a:rPr lang="en-US" dirty="0"/>
                  <a:t>Opposite reward</a:t>
                </a:r>
              </a:p>
              <a:p>
                <a:pPr lvl="1" algn="l" rtl="0"/>
                <a:r>
                  <a:rPr lang="en-US" dirty="0"/>
                  <a:t>Zombie player receives +1 reward for every zombie that passes the end </a:t>
                </a:r>
                <a:r>
                  <a:rPr lang="en-US" b="1" dirty="0"/>
                  <a:t>safely</a:t>
                </a:r>
              </a:p>
              <a:p>
                <a:pPr lvl="1" algn="l" rtl="0"/>
                <a:r>
                  <a:rPr lang="en-US" dirty="0"/>
                  <a:t>At every time-step, All zombies are healed with a constant value of </a:t>
                </a:r>
                <a:r>
                  <a:rPr lang="en-US" u="sng" dirty="0"/>
                  <a:t>Heal-Points</a:t>
                </a:r>
              </a:p>
              <a:p>
                <a:pPr algn="l" rtl="0"/>
                <a:r>
                  <a:rPr lang="en-US" dirty="0"/>
                  <a:t>What do we mean by “safely”?</a:t>
                </a:r>
              </a:p>
              <a:p>
                <a:pPr lvl="1" algn="l" rtl="0"/>
                <a:r>
                  <a:rPr lang="en-US" dirty="0"/>
                  <a:t>Every zombie has an attribute called </a:t>
                </a:r>
                <a:r>
                  <a:rPr lang="en-US" u="sng" dirty="0"/>
                  <a:t>Hit-Points</a:t>
                </a:r>
              </a:p>
              <a:p>
                <a:pPr lvl="1" algn="l" rtl="0"/>
                <a:r>
                  <a:rPr lang="en-US" dirty="0"/>
                  <a:t>A zombie, with a Hit-Points value of </a:t>
                </a:r>
                <a14:m>
                  <m:oMath xmlns:m="http://schemas.openxmlformats.org/officeDocument/2006/math">
                    <m:r>
                      <a:rPr lang="en-US" dirty="0">
                        <a:latin typeface="Cambria Math" panose="02040503050406030204" pitchFamily="18" charset="0"/>
                      </a:rPr>
                      <m:t>"</m:t>
                    </m:r>
                    <m:r>
                      <a:rPr lang="en-US" i="1" dirty="0" smtClean="0">
                        <a:latin typeface="Cambria Math" panose="02040503050406030204" pitchFamily="18" charset="0"/>
                      </a:rPr>
                      <m:t>h</m:t>
                    </m:r>
                    <m:r>
                      <a:rPr lang="en-US" b="0" i="1" dirty="0" smtClean="0">
                        <a:latin typeface="Cambria Math" panose="02040503050406030204" pitchFamily="18" charset="0"/>
                      </a:rPr>
                      <m:t>"</m:t>
                    </m:r>
                  </m:oMath>
                </a14:m>
                <a:r>
                  <a:rPr lang="en-US" dirty="0"/>
                  <a:t>, passes the right border safely under terms:</a:t>
                </a:r>
              </a:p>
              <a:p>
                <a:pPr lvl="2" algn="l" rtl="0"/>
                <a14:m>
                  <m:oMath xmlns:m="http://schemas.openxmlformats.org/officeDocument/2006/math">
                    <m:d>
                      <m:dPr>
                        <m:begChr m:val="{"/>
                        <m:endChr m:val=""/>
                        <m:ctrlPr>
                          <a:rPr lang="en-US" i="1" smtClean="0">
                            <a:latin typeface="Cambria Math" panose="02040503050406030204" pitchFamily="18" charset="0"/>
                          </a:rPr>
                        </m:ctrlPr>
                      </m:dPr>
                      <m:e>
                        <m:eqArr>
                          <m:eqArrPr>
                            <m:ctrlPr>
                              <a:rPr lang="en-US" i="1" smtClean="0">
                                <a:latin typeface="Cambria Math" panose="02040503050406030204" pitchFamily="18" charset="0"/>
                              </a:rPr>
                            </m:ctrlPr>
                          </m:eqArrPr>
                          <m:e>
                            <m:r>
                              <a:rPr lang="en-US" b="0" i="1" smtClean="0">
                                <a:latin typeface="Cambria Math" panose="02040503050406030204" pitchFamily="18" charset="0"/>
                              </a:rPr>
                              <m:t>h</m:t>
                            </m:r>
                            <m:r>
                              <a:rPr lang="en-US" b="0" i="1" smtClean="0">
                                <a:latin typeface="Cambria Math" panose="02040503050406030204" pitchFamily="18" charset="0"/>
                              </a:rPr>
                              <m:t>&lt;</m:t>
                            </m:r>
                            <m:r>
                              <m:rPr>
                                <m:sty m:val="p"/>
                              </m:rPr>
                              <a:rPr lang="en-US" b="0" i="0" smtClean="0">
                                <a:latin typeface="Cambria Math" panose="02040503050406030204" pitchFamily="18" charset="0"/>
                              </a:rPr>
                              <m:t>max</m:t>
                            </m:r>
                            <m:r>
                              <a:rPr lang="en-US" b="0" i="1" smtClean="0">
                                <a:latin typeface="Cambria Math" panose="02040503050406030204" pitchFamily="18" charset="0"/>
                              </a:rPr>
                              <m:t>⁡_</m:t>
                            </m:r>
                            <m:r>
                              <a:rPr lang="en-US" b="0" i="1" smtClean="0">
                                <a:latin typeface="Cambria Math" panose="02040503050406030204" pitchFamily="18" charset="0"/>
                              </a:rPr>
                              <m:t>h</m:t>
                            </m:r>
                            <m:r>
                              <a:rPr lang="en-US" b="0" i="1" smtClean="0">
                                <a:latin typeface="Cambria Math" panose="02040503050406030204" pitchFamily="18" charset="0"/>
                              </a:rPr>
                              <m:t>𝑖𝑡</m:t>
                            </m:r>
                            <m:r>
                              <a:rPr lang="en-US" b="0" i="1" smtClean="0">
                                <a:latin typeface="Cambria Math" panose="02040503050406030204" pitchFamily="18" charset="0"/>
                              </a:rPr>
                              <m:t>_</m:t>
                            </m:r>
                            <m:r>
                              <a:rPr lang="en-US" b="0" i="1" smtClean="0">
                                <a:latin typeface="Cambria Math" panose="02040503050406030204" pitchFamily="18" charset="0"/>
                              </a:rPr>
                              <m:t>𝑝𝑜𝑖𝑛𝑡𝑠</m:t>
                            </m:r>
                          </m:e>
                          <m:e>
                            <m:rad>
                              <m:radPr>
                                <m:ctrlPr>
                                  <a:rPr lang="en-US" i="1" smtClean="0">
                                    <a:latin typeface="Cambria Math" panose="02040503050406030204" pitchFamily="18" charset="0"/>
                                  </a:rPr>
                                </m:ctrlPr>
                              </m:radPr>
                              <m:deg>
                                <m:r>
                                  <m:rPr>
                                    <m:brk m:alnAt="7"/>
                                  </m:rPr>
                                  <a:rPr lang="en-US" b="0" i="1" smtClean="0">
                                    <a:latin typeface="Cambria Math" panose="02040503050406030204" pitchFamily="18" charset="0"/>
                                  </a:rPr>
                                  <m:t>3</m:t>
                                </m:r>
                              </m:deg>
                              <m:e>
                                <m:f>
                                  <m:fPr>
                                    <m:ctrlPr>
                                      <a:rPr lang="en-US" i="1" smtClean="0">
                                        <a:latin typeface="Cambria Math" panose="02040503050406030204" pitchFamily="18" charset="0"/>
                                      </a:rPr>
                                    </m:ctrlPr>
                                  </m:fPr>
                                  <m:num>
                                    <m:r>
                                      <a:rPr lang="en-US" b="0" i="1" smtClean="0">
                                        <a:latin typeface="Cambria Math" panose="02040503050406030204" pitchFamily="18" charset="0"/>
                                      </a:rPr>
                                      <m:t>h</m:t>
                                    </m:r>
                                  </m:num>
                                  <m:den>
                                    <m:r>
                                      <m:rPr>
                                        <m:sty m:val="p"/>
                                      </m:rPr>
                                      <a:rPr lang="en-US" b="0" i="0" smtClean="0">
                                        <a:latin typeface="Cambria Math" panose="02040503050406030204" pitchFamily="18" charset="0"/>
                                      </a:rPr>
                                      <m:t>max</m:t>
                                    </m:r>
                                    <m:r>
                                      <a:rPr lang="en-US" b="0" i="1" smtClean="0">
                                        <a:latin typeface="Cambria Math" panose="02040503050406030204" pitchFamily="18" charset="0"/>
                                      </a:rPr>
                                      <m:t>⁡_</m:t>
                                    </m:r>
                                    <m:r>
                                      <a:rPr lang="en-US" b="0" i="1" smtClean="0">
                                        <a:latin typeface="Cambria Math" panose="02040503050406030204" pitchFamily="18" charset="0"/>
                                      </a:rPr>
                                      <m:t>h</m:t>
                                    </m:r>
                                    <m:r>
                                      <a:rPr lang="en-US" b="0" i="1" smtClean="0">
                                        <a:latin typeface="Cambria Math" panose="02040503050406030204" pitchFamily="18" charset="0"/>
                                      </a:rPr>
                                      <m:t>𝑖𝑡</m:t>
                                    </m:r>
                                    <m:r>
                                      <a:rPr lang="en-US" b="0" i="1" smtClean="0">
                                        <a:latin typeface="Cambria Math" panose="02040503050406030204" pitchFamily="18" charset="0"/>
                                      </a:rPr>
                                      <m:t>_</m:t>
                                    </m:r>
                                    <m:r>
                                      <a:rPr lang="en-US" b="0" i="1" smtClean="0">
                                        <a:latin typeface="Cambria Math" panose="02040503050406030204" pitchFamily="18" charset="0"/>
                                      </a:rPr>
                                      <m:t>𝑝𝑜𝑖𝑛𝑡𝑠</m:t>
                                    </m:r>
                                  </m:den>
                                </m:f>
                              </m:e>
                            </m:rad>
                            <m:r>
                              <a:rPr lang="en-US" b="0" i="1" smtClean="0">
                                <a:latin typeface="Cambria Math" panose="02040503050406030204" pitchFamily="18" charset="0"/>
                              </a:rPr>
                              <m:t>&lt;</m:t>
                            </m:r>
                            <m:r>
                              <a:rPr lang="en-US" b="0" i="1" smtClean="0">
                                <a:latin typeface="Cambria Math" panose="02040503050406030204" pitchFamily="18" charset="0"/>
                              </a:rPr>
                              <m:t>𝑅𝑎𝑛𝑑𝑜𝑚</m:t>
                            </m:r>
                            <m:d>
                              <m:dPr>
                                <m:ctrlPr>
                                  <a:rPr lang="en-US" b="0" i="1" smtClean="0">
                                    <a:latin typeface="Cambria Math" panose="02040503050406030204" pitchFamily="18" charset="0"/>
                                  </a:rPr>
                                </m:ctrlPr>
                              </m:dPr>
                              <m:e>
                                <m:r>
                                  <a:rPr lang="en-US" b="0" i="1" smtClean="0">
                                    <a:latin typeface="Cambria Math" panose="02040503050406030204" pitchFamily="18" charset="0"/>
                                  </a:rPr>
                                  <m:t>0</m:t>
                                </m:r>
                                <m:r>
                                  <a:rPr lang="en-US" b="0" i="1" smtClean="0">
                                    <a:latin typeface="Cambria Math" panose="02040503050406030204" pitchFamily="18" charset="0"/>
                                  </a:rPr>
                                  <m:t>,</m:t>
                                </m:r>
                                <m:r>
                                  <a:rPr lang="en-US" b="0" i="1" smtClean="0">
                                    <a:latin typeface="Cambria Math" panose="02040503050406030204" pitchFamily="18" charset="0"/>
                                  </a:rPr>
                                  <m:t>1</m:t>
                                </m:r>
                              </m:e>
                            </m:d>
                          </m:e>
                        </m:eqArr>
                      </m:e>
                    </m:d>
                  </m:oMath>
                </a14:m>
                <a:endParaRPr lang="en-US" dirty="0"/>
              </a:p>
              <a:p>
                <a:pPr algn="l" rtl="0"/>
                <a:endParaRPr lang="en-US" dirty="0"/>
              </a:p>
            </p:txBody>
          </p:sp>
        </mc:Choice>
        <mc:Fallback>
          <p:sp>
            <p:nvSpPr>
              <p:cNvPr id="3" name="Content Placeholder 2">
                <a:extLst>
                  <a:ext uri="{FF2B5EF4-FFF2-40B4-BE49-F238E27FC236}">
                    <a16:creationId xmlns:a16="http://schemas.microsoft.com/office/drawing/2014/main" id="{2016B9FD-41A1-432E-A494-37C9A81A24FE}"/>
                  </a:ext>
                </a:extLst>
              </p:cNvPr>
              <p:cNvSpPr>
                <a:spLocks noGrp="1" noRot="1" noChangeAspect="1" noMove="1" noResize="1" noEditPoints="1" noAdjustHandles="1" noChangeArrowheads="1" noChangeShapeType="1" noTextEdit="1"/>
              </p:cNvSpPr>
              <p:nvPr>
                <p:ph idx="1"/>
              </p:nvPr>
            </p:nvSpPr>
            <p:spPr>
              <a:xfrm>
                <a:off x="720787" y="2187764"/>
                <a:ext cx="10179975" cy="4154042"/>
              </a:xfrm>
              <a:blipFill>
                <a:blip r:embed="rId3"/>
                <a:stretch>
                  <a:fillRect l="-1018" t="-2349"/>
                </a:stretch>
              </a:blipFill>
            </p:spPr>
            <p:txBody>
              <a:bodyPr/>
              <a:lstStyle/>
              <a:p>
                <a:r>
                  <a:rPr lang="he-IL">
                    <a:noFill/>
                  </a:rPr>
                  <a:t> </a:t>
                </a:r>
              </a:p>
            </p:txBody>
          </p:sp>
        </mc:Fallback>
      </mc:AlternateContent>
      <p:pic>
        <p:nvPicPr>
          <p:cNvPr id="5" name="Picture 4">
            <a:extLst>
              <a:ext uri="{FF2B5EF4-FFF2-40B4-BE49-F238E27FC236}">
                <a16:creationId xmlns:a16="http://schemas.microsoft.com/office/drawing/2014/main" id="{DFEBBF9A-97BE-44DD-BBC2-91C0BD6602FB}"/>
              </a:ext>
            </a:extLst>
          </p:cNvPr>
          <p:cNvPicPr>
            <a:picLocks noChangeAspect="1"/>
          </p:cNvPicPr>
          <p:nvPr/>
        </p:nvPicPr>
        <p:blipFill>
          <a:blip r:embed="rId4"/>
          <a:stretch>
            <a:fillRect/>
          </a:stretch>
        </p:blipFill>
        <p:spPr>
          <a:xfrm>
            <a:off x="8163464" y="259662"/>
            <a:ext cx="3674852" cy="18374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Content Placeholder 4">
            <a:extLst>
              <a:ext uri="{FF2B5EF4-FFF2-40B4-BE49-F238E27FC236}">
                <a16:creationId xmlns:a16="http://schemas.microsoft.com/office/drawing/2014/main" id="{A0FD52BB-3408-4BC8-BB71-46700E76CF95}"/>
              </a:ext>
            </a:extLst>
          </p:cNvPr>
          <p:cNvPicPr/>
          <p:nvPr/>
        </p:nvPicPr>
        <p:blipFill rotWithShape="1">
          <a:blip r:embed="rId5"/>
          <a:srcRect t="11129" r="33300"/>
          <a:stretch/>
        </p:blipFill>
        <p:spPr bwMode="auto">
          <a:xfrm>
            <a:off x="10639488" y="4486656"/>
            <a:ext cx="1410335" cy="2255520"/>
          </a:xfrm>
          <a:prstGeom prst="rect">
            <a:avLst/>
          </a:prstGeom>
          <a:solidFill>
            <a:srgbClr val="FFFFFF">
              <a:shade val="85000"/>
            </a:srgbClr>
          </a:solidFill>
          <a:ln w="88900" cap="sq" cmpd="sng" algn="ctr">
            <a:solidFill>
              <a:srgbClr val="FFFFFF"/>
            </a:solidFill>
            <a:prstDash val="solid"/>
            <a:miter lim="800000"/>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Tree>
    <p:extLst>
      <p:ext uri="{BB962C8B-B14F-4D97-AF65-F5344CB8AC3E}">
        <p14:creationId xmlns:p14="http://schemas.microsoft.com/office/powerpoint/2010/main" val="37818083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1</a:t>
            </a:r>
            <a:r>
              <a:rPr lang="en-US" baseline="30000" dirty="0"/>
              <a:t>st</a:t>
            </a:r>
            <a:r>
              <a:rPr lang="en-US" dirty="0"/>
              <a:t> frame</a:t>
            </a:r>
            <a:endParaRPr lang="he-IL" dirty="0"/>
          </a:p>
        </p:txBody>
      </p:sp>
      <p:pic>
        <p:nvPicPr>
          <p:cNvPr id="7" name="Content Placeholder 6">
            <a:extLst>
              <a:ext uri="{FF2B5EF4-FFF2-40B4-BE49-F238E27FC236}">
                <a16:creationId xmlns:a16="http://schemas.microsoft.com/office/drawing/2014/main" id="{3789BB95-6CDA-46F5-8F6D-25BA8DAE94D0}"/>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552701" y="2249488"/>
            <a:ext cx="7083424" cy="3541712"/>
          </a:xfrm>
        </p:spPr>
      </p:pic>
      <p:sp>
        <p:nvSpPr>
          <p:cNvPr id="3" name="TextBox 2">
            <a:extLst>
              <a:ext uri="{FF2B5EF4-FFF2-40B4-BE49-F238E27FC236}">
                <a16:creationId xmlns:a16="http://schemas.microsoft.com/office/drawing/2014/main" id="{1EC03199-DB1B-45E4-A693-1C57C1C86D23}"/>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0</a:t>
            </a:r>
          </a:p>
          <a:p>
            <a:pPr marL="285750" indent="-285750">
              <a:buFont typeface="Arial" panose="020B0604020202020204" pitchFamily="34" charset="0"/>
              <a:buChar char="•"/>
            </a:pPr>
            <a:r>
              <a:rPr lang="en-US" dirty="0"/>
              <a:t>Light reward: 0</a:t>
            </a:r>
          </a:p>
        </p:txBody>
      </p:sp>
    </p:spTree>
    <p:extLst>
      <p:ext uri="{BB962C8B-B14F-4D97-AF65-F5344CB8AC3E}">
        <p14:creationId xmlns:p14="http://schemas.microsoft.com/office/powerpoint/2010/main" val="363475337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second frame of the game</a:t>
            </a:r>
            <a:endParaRPr lang="he-IL" dirty="0"/>
          </a:p>
        </p:txBody>
      </p:sp>
      <p:pic>
        <p:nvPicPr>
          <p:cNvPr id="10" name="Content Placeholder 9">
            <a:extLst>
              <a:ext uri="{FF2B5EF4-FFF2-40B4-BE49-F238E27FC236}">
                <a16:creationId xmlns:a16="http://schemas.microsoft.com/office/drawing/2014/main" id="{5566ECA9-1184-4938-B14B-95622250BE4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7" name="TextBox 6">
            <a:extLst>
              <a:ext uri="{FF2B5EF4-FFF2-40B4-BE49-F238E27FC236}">
                <a16:creationId xmlns:a16="http://schemas.microsoft.com/office/drawing/2014/main" id="{C97C3CB0-F686-47B8-9F7B-B6996E2B5454}"/>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0</a:t>
            </a:r>
          </a:p>
          <a:p>
            <a:pPr marL="285750" indent="-285750">
              <a:buFont typeface="Arial" panose="020B0604020202020204" pitchFamily="34" charset="0"/>
              <a:buChar char="•"/>
            </a:pPr>
            <a:r>
              <a:rPr lang="en-US" dirty="0"/>
              <a:t>Light reward: 0</a:t>
            </a:r>
          </a:p>
        </p:txBody>
      </p:sp>
    </p:spTree>
    <p:extLst>
      <p:ext uri="{BB962C8B-B14F-4D97-AF65-F5344CB8AC3E}">
        <p14:creationId xmlns:p14="http://schemas.microsoft.com/office/powerpoint/2010/main" val="493714142"/>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third frame of the game</a:t>
            </a:r>
            <a:endParaRPr lang="he-IL" dirty="0"/>
          </a:p>
        </p:txBody>
      </p:sp>
      <p:pic>
        <p:nvPicPr>
          <p:cNvPr id="8" name="Content Placeholder 7">
            <a:extLst>
              <a:ext uri="{FF2B5EF4-FFF2-40B4-BE49-F238E27FC236}">
                <a16:creationId xmlns:a16="http://schemas.microsoft.com/office/drawing/2014/main" id="{1F21C704-175D-44FA-88DB-867EBB72E7A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5" name="TextBox 4">
            <a:extLst>
              <a:ext uri="{FF2B5EF4-FFF2-40B4-BE49-F238E27FC236}">
                <a16:creationId xmlns:a16="http://schemas.microsoft.com/office/drawing/2014/main" id="{6E9A9325-1FBD-499D-9784-86627CFBFB9C}"/>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0</a:t>
            </a:r>
          </a:p>
          <a:p>
            <a:pPr marL="285750" indent="-285750">
              <a:buFont typeface="Arial" panose="020B0604020202020204" pitchFamily="34" charset="0"/>
              <a:buChar char="•"/>
            </a:pPr>
            <a:r>
              <a:rPr lang="en-US" dirty="0"/>
              <a:t>Light reward: 0</a:t>
            </a:r>
          </a:p>
        </p:txBody>
      </p:sp>
    </p:spTree>
    <p:extLst>
      <p:ext uri="{BB962C8B-B14F-4D97-AF65-F5344CB8AC3E}">
        <p14:creationId xmlns:p14="http://schemas.microsoft.com/office/powerpoint/2010/main" val="420895224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7645-4C85-4BB4-911B-DD59DCBEE09F}"/>
              </a:ext>
            </a:extLst>
          </p:cNvPr>
          <p:cNvSpPr>
            <a:spLocks noGrp="1"/>
          </p:cNvSpPr>
          <p:nvPr>
            <p:ph type="title"/>
          </p:nvPr>
        </p:nvSpPr>
        <p:spPr>
          <a:xfrm>
            <a:off x="1143001" y="114301"/>
            <a:ext cx="9905998" cy="1478570"/>
          </a:xfrm>
        </p:spPr>
        <p:txBody>
          <a:bodyPr/>
          <a:lstStyle/>
          <a:p>
            <a:r>
              <a:rPr lang="en-US" dirty="0"/>
              <a:t>Example – forth frame of the game</a:t>
            </a:r>
            <a:endParaRPr lang="he-IL" dirty="0"/>
          </a:p>
        </p:txBody>
      </p:sp>
      <p:pic>
        <p:nvPicPr>
          <p:cNvPr id="8" name="Content Placeholder 7">
            <a:extLst>
              <a:ext uri="{FF2B5EF4-FFF2-40B4-BE49-F238E27FC236}">
                <a16:creationId xmlns:a16="http://schemas.microsoft.com/office/drawing/2014/main" id="{5F82B863-10B2-47EF-8C07-665098FE3AC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52701" y="2249488"/>
            <a:ext cx="7083424" cy="3541712"/>
          </a:xfrm>
        </p:spPr>
      </p:pic>
      <p:sp>
        <p:nvSpPr>
          <p:cNvPr id="5" name="TextBox 4">
            <a:extLst>
              <a:ext uri="{FF2B5EF4-FFF2-40B4-BE49-F238E27FC236}">
                <a16:creationId xmlns:a16="http://schemas.microsoft.com/office/drawing/2014/main" id="{6A8525AA-435E-4A67-AA96-872302508E7B}"/>
              </a:ext>
            </a:extLst>
          </p:cNvPr>
          <p:cNvSpPr txBox="1"/>
          <p:nvPr/>
        </p:nvSpPr>
        <p:spPr>
          <a:xfrm>
            <a:off x="9782174" y="3400425"/>
            <a:ext cx="2228850" cy="646331"/>
          </a:xfrm>
          <a:prstGeom prst="rect">
            <a:avLst/>
          </a:prstGeom>
          <a:noFill/>
        </p:spPr>
        <p:txBody>
          <a:bodyPr wrap="square" rtlCol="1">
            <a:spAutoFit/>
          </a:bodyPr>
          <a:lstStyle/>
          <a:p>
            <a:pPr marL="285750" indent="-285750">
              <a:buFont typeface="Arial" panose="020B0604020202020204" pitchFamily="34" charset="0"/>
              <a:buChar char="•"/>
            </a:pPr>
            <a:r>
              <a:rPr lang="en-US" dirty="0"/>
              <a:t>Zombie reward: 0</a:t>
            </a:r>
          </a:p>
          <a:p>
            <a:pPr marL="285750" indent="-285750">
              <a:buFont typeface="Arial" panose="020B0604020202020204" pitchFamily="34" charset="0"/>
              <a:buChar char="•"/>
            </a:pPr>
            <a:r>
              <a:rPr lang="en-US" dirty="0"/>
              <a:t>Light reward: 0</a:t>
            </a:r>
          </a:p>
        </p:txBody>
      </p:sp>
    </p:spTree>
    <p:extLst>
      <p:ext uri="{BB962C8B-B14F-4D97-AF65-F5344CB8AC3E}">
        <p14:creationId xmlns:p14="http://schemas.microsoft.com/office/powerpoint/2010/main" val="3114153842"/>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10.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11.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12.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13.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14.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15.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16.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17.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18.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19.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0.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1.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2.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3.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4.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5.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6.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7.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8.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9.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0.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1.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2.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3.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4.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5.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6.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7.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8.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9.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4.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40.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41.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42.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43.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44.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45.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46.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47.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48.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49.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5.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6.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7.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8.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9.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docProps/app.xml><?xml version="1.0" encoding="utf-8"?>
<Properties xmlns="http://schemas.openxmlformats.org/officeDocument/2006/extended-properties" xmlns:vt="http://schemas.openxmlformats.org/officeDocument/2006/docPropsVTypes">
  <Template/>
  <TotalTime>13120</TotalTime>
  <Words>1891</Words>
  <Application>Microsoft Office PowerPoint</Application>
  <PresentationFormat>Widescreen</PresentationFormat>
  <Paragraphs>383</Paragraphs>
  <Slides>49</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49</vt:i4>
      </vt:variant>
    </vt:vector>
  </HeadingPairs>
  <TitlesOfParts>
    <vt:vector size="54" baseType="lpstr">
      <vt:lpstr>Arial</vt:lpstr>
      <vt:lpstr>Calibri</vt:lpstr>
      <vt:lpstr>Cambria Math</vt:lpstr>
      <vt:lpstr>Tw Cen MT</vt:lpstr>
      <vt:lpstr>Circuit</vt:lpstr>
      <vt:lpstr>Progress Report</vt:lpstr>
      <vt:lpstr>Table of contents</vt:lpstr>
      <vt:lpstr>Research goal</vt:lpstr>
      <vt:lpstr>Game Environment</vt:lpstr>
      <vt:lpstr>Environment characteristics</vt:lpstr>
      <vt:lpstr>Example – 1st frame</vt:lpstr>
      <vt:lpstr>Example – second frame of the game</vt:lpstr>
      <vt:lpstr>Example – third frame of the game</vt:lpstr>
      <vt:lpstr>Example – forth frame of the game</vt:lpstr>
      <vt:lpstr>Example – fifth frame of the game</vt:lpstr>
      <vt:lpstr>Example – sixth frame of the game</vt:lpstr>
      <vt:lpstr>Example – 7th frame</vt:lpstr>
      <vt:lpstr>Example – 8th frame</vt:lpstr>
      <vt:lpstr>Example – 9th frame</vt:lpstr>
      <vt:lpstr>Example – 10th frame</vt:lpstr>
      <vt:lpstr>Example – 11th frame</vt:lpstr>
      <vt:lpstr>Example – 12th frame</vt:lpstr>
      <vt:lpstr>Example – 13th frame</vt:lpstr>
      <vt:lpstr>Game-play demonstration</vt:lpstr>
      <vt:lpstr>Framework implementation</vt:lpstr>
      <vt:lpstr>running the framework</vt:lpstr>
      <vt:lpstr>PowerPoint Presentation</vt:lpstr>
      <vt:lpstr>running the framework - summary</vt:lpstr>
      <vt:lpstr>Games and agents</vt:lpstr>
      <vt:lpstr>Simple Agents elaboration</vt:lpstr>
      <vt:lpstr>Double deep q-learning agent</vt:lpstr>
      <vt:lpstr>PowerPoint Presentation</vt:lpstr>
      <vt:lpstr>Game config</vt:lpstr>
      <vt:lpstr>game scenarios</vt:lpstr>
      <vt:lpstr>Double deep q-learning evaluation process</vt:lpstr>
      <vt:lpstr>Example of a single evaluation</vt:lpstr>
      <vt:lpstr>Example of a single evaluation</vt:lpstr>
      <vt:lpstr>DDQN as the zombie player</vt:lpstr>
      <vt:lpstr>choosing optimal parameters</vt:lpstr>
      <vt:lpstr>choosing optimal parameters</vt:lpstr>
      <vt:lpstr>PowerPoint Presentation</vt:lpstr>
      <vt:lpstr>Results Discussion</vt:lpstr>
      <vt:lpstr>Results Discussion</vt:lpstr>
      <vt:lpstr>DDQN plays zombie - Best configurations*</vt:lpstr>
      <vt:lpstr>PowerPoint Presentation</vt:lpstr>
      <vt:lpstr>DDQN as the light player</vt:lpstr>
      <vt:lpstr>DDQN agent vs. Single action agent</vt:lpstr>
      <vt:lpstr>DDQN vs. all – board of 10x10</vt:lpstr>
      <vt:lpstr>PowerPoint Presentation</vt:lpstr>
      <vt:lpstr>Results Discussion</vt:lpstr>
      <vt:lpstr>DDQN plays light - Best configurations</vt:lpstr>
      <vt:lpstr>PowerPoint Presentation</vt:lpstr>
      <vt:lpstr>What’s next?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Semi Final Results</dc:title>
  <dc:creator>Eliav Shalelashvili</dc:creator>
  <cp:lastModifiedBy>Eliav Shalelashvili</cp:lastModifiedBy>
  <cp:revision>143</cp:revision>
  <dcterms:created xsi:type="dcterms:W3CDTF">2021-02-07T15:00:37Z</dcterms:created>
  <dcterms:modified xsi:type="dcterms:W3CDTF">2021-02-16T18:47:24Z</dcterms:modified>
</cp:coreProperties>
</file>